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82" r:id="rId4"/>
    <p:sldId id="257" r:id="rId5"/>
    <p:sldId id="281" r:id="rId6"/>
    <p:sldId id="265" r:id="rId7"/>
    <p:sldId id="285" r:id="rId8"/>
    <p:sldId id="263" r:id="rId9"/>
    <p:sldId id="270" r:id="rId10"/>
    <p:sldId id="271" r:id="rId11"/>
    <p:sldId id="275" r:id="rId12"/>
    <p:sldId id="268" r:id="rId13"/>
    <p:sldId id="272" r:id="rId14"/>
    <p:sldId id="273" r:id="rId15"/>
    <p:sldId id="277" r:id="rId16"/>
    <p:sldId id="280" r:id="rId17"/>
    <p:sldId id="286" r:id="rId18"/>
    <p:sldId id="276" r:id="rId19"/>
    <p:sldId id="279" r:id="rId20"/>
    <p:sldId id="274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F0DE78-E0DB-409E-8B06-30AFE9FEFD4C}" v="62" dt="2021-12-14T09:55:50.958"/>
  </p1510:revLst>
</p1510:revInfo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brine BETTAIEB" userId="ddcf6deb328acef7" providerId="LiveId" clId="{4CF0DE78-E0DB-409E-8B06-30AFE9FEFD4C}"/>
    <pc:docChg chg="undo custSel modSld">
      <pc:chgData name="Sabrine BETTAIEB" userId="ddcf6deb328acef7" providerId="LiveId" clId="{4CF0DE78-E0DB-409E-8B06-30AFE9FEFD4C}" dt="2021-12-14T09:55:50.958" v="157" actId="1076"/>
      <pc:docMkLst>
        <pc:docMk/>
      </pc:docMkLst>
      <pc:sldChg chg="addSp modSp mod modAnim">
        <pc:chgData name="Sabrine BETTAIEB" userId="ddcf6deb328acef7" providerId="LiveId" clId="{4CF0DE78-E0DB-409E-8B06-30AFE9FEFD4C}" dt="2021-12-14T08:46:07.590" v="123"/>
        <pc:sldMkLst>
          <pc:docMk/>
          <pc:sldMk cId="2905550646" sldId="268"/>
        </pc:sldMkLst>
        <pc:spChg chg="mod">
          <ac:chgData name="Sabrine BETTAIEB" userId="ddcf6deb328acef7" providerId="LiveId" clId="{4CF0DE78-E0DB-409E-8B06-30AFE9FEFD4C}" dt="2021-12-14T08:43:27.472" v="90" actId="20577"/>
          <ac:spMkLst>
            <pc:docMk/>
            <pc:sldMk cId="2905550646" sldId="268"/>
            <ac:spMk id="6" creationId="{E7899DF2-9B1F-4F7B-9717-03FD6E1819DA}"/>
          </ac:spMkLst>
        </pc:spChg>
        <pc:spChg chg="add mod">
          <ac:chgData name="Sabrine BETTAIEB" userId="ddcf6deb328acef7" providerId="LiveId" clId="{4CF0DE78-E0DB-409E-8B06-30AFE9FEFD4C}" dt="2021-12-14T08:43:55.323" v="101" actId="1038"/>
          <ac:spMkLst>
            <pc:docMk/>
            <pc:sldMk cId="2905550646" sldId="268"/>
            <ac:spMk id="11" creationId="{B2513A40-76A6-4FF8-889D-518748E54851}"/>
          </ac:spMkLst>
        </pc:spChg>
        <pc:spChg chg="add mod">
          <ac:chgData name="Sabrine BETTAIEB" userId="ddcf6deb328acef7" providerId="LiveId" clId="{4CF0DE78-E0DB-409E-8B06-30AFE9FEFD4C}" dt="2021-12-14T08:44:05.091" v="105" actId="1076"/>
          <ac:spMkLst>
            <pc:docMk/>
            <pc:sldMk cId="2905550646" sldId="268"/>
            <ac:spMk id="14" creationId="{03EF297B-DD6E-45C1-9ADB-767B68C4E04F}"/>
          </ac:spMkLst>
        </pc:spChg>
        <pc:spChg chg="add mod">
          <ac:chgData name="Sabrine BETTAIEB" userId="ddcf6deb328acef7" providerId="LiveId" clId="{4CF0DE78-E0DB-409E-8B06-30AFE9FEFD4C}" dt="2021-12-14T08:44:02.036" v="104" actId="1076"/>
          <ac:spMkLst>
            <pc:docMk/>
            <pc:sldMk cId="2905550646" sldId="268"/>
            <ac:spMk id="16" creationId="{214C446E-5ADC-4AB8-9C6F-5ED695513359}"/>
          </ac:spMkLst>
        </pc:spChg>
        <pc:spChg chg="add mod">
          <ac:chgData name="Sabrine BETTAIEB" userId="ddcf6deb328acef7" providerId="LiveId" clId="{4CF0DE78-E0DB-409E-8B06-30AFE9FEFD4C}" dt="2021-12-14T08:44:11.367" v="107" actId="571"/>
          <ac:spMkLst>
            <pc:docMk/>
            <pc:sldMk cId="2905550646" sldId="268"/>
            <ac:spMk id="17" creationId="{4A4BEDCD-11A6-42BE-8B2A-B1FBACF66741}"/>
          </ac:spMkLst>
        </pc:spChg>
        <pc:spChg chg="add mod">
          <ac:chgData name="Sabrine BETTAIEB" userId="ddcf6deb328acef7" providerId="LiveId" clId="{4CF0DE78-E0DB-409E-8B06-30AFE9FEFD4C}" dt="2021-12-14T08:44:11.367" v="107" actId="571"/>
          <ac:spMkLst>
            <pc:docMk/>
            <pc:sldMk cId="2905550646" sldId="268"/>
            <ac:spMk id="19" creationId="{DF727987-2C6F-44F6-9BA1-1E85F1E5B5D1}"/>
          </ac:spMkLst>
        </pc:spChg>
      </pc:sldChg>
      <pc:sldChg chg="modAnim">
        <pc:chgData name="Sabrine BETTAIEB" userId="ddcf6deb328acef7" providerId="LiveId" clId="{4CF0DE78-E0DB-409E-8B06-30AFE9FEFD4C}" dt="2021-12-14T08:41:26.730" v="75"/>
        <pc:sldMkLst>
          <pc:docMk/>
          <pc:sldMk cId="4240923774" sldId="270"/>
        </pc:sldMkLst>
      </pc:sldChg>
      <pc:sldChg chg="modAnim">
        <pc:chgData name="Sabrine BETTAIEB" userId="ddcf6deb328acef7" providerId="LiveId" clId="{4CF0DE78-E0DB-409E-8B06-30AFE9FEFD4C}" dt="2021-12-14T08:41:13.419" v="74"/>
        <pc:sldMkLst>
          <pc:docMk/>
          <pc:sldMk cId="789471058" sldId="273"/>
        </pc:sldMkLst>
      </pc:sldChg>
      <pc:sldChg chg="addSp delSp modSp mod delAnim modAnim">
        <pc:chgData name="Sabrine BETTAIEB" userId="ddcf6deb328acef7" providerId="LiveId" clId="{4CF0DE78-E0DB-409E-8B06-30AFE9FEFD4C}" dt="2021-12-14T09:55:50.958" v="157" actId="1076"/>
        <pc:sldMkLst>
          <pc:docMk/>
          <pc:sldMk cId="1188645097" sldId="274"/>
        </pc:sldMkLst>
        <pc:spChg chg="add mod">
          <ac:chgData name="Sabrine BETTAIEB" userId="ddcf6deb328acef7" providerId="LiveId" clId="{4CF0DE78-E0DB-409E-8B06-30AFE9FEFD4C}" dt="2021-12-14T09:55:06.062" v="149" actId="1582"/>
          <ac:spMkLst>
            <pc:docMk/>
            <pc:sldMk cId="1188645097" sldId="274"/>
            <ac:spMk id="3" creationId="{2479E992-183E-45A4-A2B7-AB5608118835}"/>
          </ac:spMkLst>
        </pc:spChg>
        <pc:spChg chg="del mod">
          <ac:chgData name="Sabrine BETTAIEB" userId="ddcf6deb328acef7" providerId="LiveId" clId="{4CF0DE78-E0DB-409E-8B06-30AFE9FEFD4C}" dt="2021-12-14T09:54:40.717" v="143" actId="478"/>
          <ac:spMkLst>
            <pc:docMk/>
            <pc:sldMk cId="1188645097" sldId="274"/>
            <ac:spMk id="7" creationId="{07AA64E2-A455-4534-82D7-4D75DA1AC409}"/>
          </ac:spMkLst>
        </pc:spChg>
        <pc:spChg chg="del mod">
          <ac:chgData name="Sabrine BETTAIEB" userId="ddcf6deb328acef7" providerId="LiveId" clId="{4CF0DE78-E0DB-409E-8B06-30AFE9FEFD4C}" dt="2021-12-14T09:54:37.204" v="142" actId="478"/>
          <ac:spMkLst>
            <pc:docMk/>
            <pc:sldMk cId="1188645097" sldId="274"/>
            <ac:spMk id="8" creationId="{61A34C9C-80FC-4611-A108-E5406580DFC7}"/>
          </ac:spMkLst>
        </pc:spChg>
        <pc:spChg chg="mod">
          <ac:chgData name="Sabrine BETTAIEB" userId="ddcf6deb328acef7" providerId="LiveId" clId="{4CF0DE78-E0DB-409E-8B06-30AFE9FEFD4C}" dt="2021-12-14T09:55:10.448" v="150" actId="1076"/>
          <ac:spMkLst>
            <pc:docMk/>
            <pc:sldMk cId="1188645097" sldId="274"/>
            <ac:spMk id="9" creationId="{1B8FDEDF-C333-449C-9B24-32E72AF85B78}"/>
          </ac:spMkLst>
        </pc:spChg>
        <pc:spChg chg="mod">
          <ac:chgData name="Sabrine BETTAIEB" userId="ddcf6deb328acef7" providerId="LiveId" clId="{4CF0DE78-E0DB-409E-8B06-30AFE9FEFD4C}" dt="2021-12-14T09:55:48.279" v="156" actId="1076"/>
          <ac:spMkLst>
            <pc:docMk/>
            <pc:sldMk cId="1188645097" sldId="274"/>
            <ac:spMk id="10" creationId="{E323895F-DD43-4B34-8564-0AAED9D71D4B}"/>
          </ac:spMkLst>
        </pc:spChg>
        <pc:graphicFrameChg chg="mod modGraphic">
          <ac:chgData name="Sabrine BETTAIEB" userId="ddcf6deb328acef7" providerId="LiveId" clId="{4CF0DE78-E0DB-409E-8B06-30AFE9FEFD4C}" dt="2021-12-14T09:54:05.074" v="136" actId="403"/>
          <ac:graphicFrameMkLst>
            <pc:docMk/>
            <pc:sldMk cId="1188645097" sldId="274"/>
            <ac:graphicFrameMk id="4" creationId="{E0144909-C865-4DEE-AD50-355C56AE9FEF}"/>
          </ac:graphicFrameMkLst>
        </pc:graphicFrameChg>
        <pc:picChg chg="mod">
          <ac:chgData name="Sabrine BETTAIEB" userId="ddcf6deb328acef7" providerId="LiveId" clId="{4CF0DE78-E0DB-409E-8B06-30AFE9FEFD4C}" dt="2021-12-14T09:55:50.958" v="157" actId="1076"/>
          <ac:picMkLst>
            <pc:docMk/>
            <pc:sldMk cId="1188645097" sldId="274"/>
            <ac:picMk id="6146" creationId="{3E340819-F810-4B8D-A7FE-EBC8B774727F}"/>
          </ac:picMkLst>
        </pc:picChg>
      </pc:sldChg>
      <pc:sldChg chg="modAnim">
        <pc:chgData name="Sabrine BETTAIEB" userId="ddcf6deb328acef7" providerId="LiveId" clId="{4CF0DE78-E0DB-409E-8B06-30AFE9FEFD4C}" dt="2021-12-14T08:42:40.989" v="78"/>
        <pc:sldMkLst>
          <pc:docMk/>
          <pc:sldMk cId="390139832" sldId="275"/>
        </pc:sldMkLst>
      </pc:sldChg>
      <pc:sldChg chg="modAnim">
        <pc:chgData name="Sabrine BETTAIEB" userId="ddcf6deb328acef7" providerId="LiveId" clId="{4CF0DE78-E0DB-409E-8B06-30AFE9FEFD4C}" dt="2021-12-14T08:39:08.302" v="55"/>
        <pc:sldMkLst>
          <pc:docMk/>
          <pc:sldMk cId="739023911" sldId="276"/>
        </pc:sldMkLst>
      </pc:sldChg>
      <pc:sldChg chg="modSp mod modAnim">
        <pc:chgData name="Sabrine BETTAIEB" userId="ddcf6deb328acef7" providerId="LiveId" clId="{4CF0DE78-E0DB-409E-8B06-30AFE9FEFD4C}" dt="2021-12-14T08:40:12.376" v="68" actId="14100"/>
        <pc:sldMkLst>
          <pc:docMk/>
          <pc:sldMk cId="3214384051" sldId="279"/>
        </pc:sldMkLst>
        <pc:spChg chg="mod">
          <ac:chgData name="Sabrine BETTAIEB" userId="ddcf6deb328acef7" providerId="LiveId" clId="{4CF0DE78-E0DB-409E-8B06-30AFE9FEFD4C}" dt="2021-12-14T08:39:52.161" v="65" actId="14100"/>
          <ac:spMkLst>
            <pc:docMk/>
            <pc:sldMk cId="3214384051" sldId="279"/>
            <ac:spMk id="4" creationId="{CDBD6950-C7CA-412B-8466-1168DEBE9B62}"/>
          </ac:spMkLst>
        </pc:spChg>
        <pc:spChg chg="mod">
          <ac:chgData name="Sabrine BETTAIEB" userId="ddcf6deb328acef7" providerId="LiveId" clId="{4CF0DE78-E0DB-409E-8B06-30AFE9FEFD4C}" dt="2021-12-14T08:39:57.217" v="66" actId="1076"/>
          <ac:spMkLst>
            <pc:docMk/>
            <pc:sldMk cId="3214384051" sldId="279"/>
            <ac:spMk id="12" creationId="{216F5D84-05C6-4AE7-B126-BF92AB85DA45}"/>
          </ac:spMkLst>
        </pc:spChg>
        <pc:graphicFrameChg chg="mod">
          <ac:chgData name="Sabrine BETTAIEB" userId="ddcf6deb328acef7" providerId="LiveId" clId="{4CF0DE78-E0DB-409E-8B06-30AFE9FEFD4C}" dt="2021-12-14T08:40:12.376" v="68" actId="14100"/>
          <ac:graphicFrameMkLst>
            <pc:docMk/>
            <pc:sldMk cId="3214384051" sldId="279"/>
            <ac:graphicFrameMk id="2" creationId="{80B73750-5A8D-40BF-BBFA-F5CD62AE9C1E}"/>
          </ac:graphicFrameMkLst>
        </pc:graphicFrameChg>
      </pc:sldChg>
      <pc:sldChg chg="addSp modSp mod modAnim">
        <pc:chgData name="Sabrine BETTAIEB" userId="ddcf6deb328acef7" providerId="LiveId" clId="{4CF0DE78-E0DB-409E-8B06-30AFE9FEFD4C}" dt="2021-12-14T08:37:14.755" v="41"/>
        <pc:sldMkLst>
          <pc:docMk/>
          <pc:sldMk cId="3575537240" sldId="280"/>
        </pc:sldMkLst>
        <pc:spChg chg="add mod">
          <ac:chgData name="Sabrine BETTAIEB" userId="ddcf6deb328acef7" providerId="LiveId" clId="{4CF0DE78-E0DB-409E-8B06-30AFE9FEFD4C}" dt="2021-12-14T08:36:56.993" v="39" actId="14100"/>
          <ac:spMkLst>
            <pc:docMk/>
            <pc:sldMk cId="3575537240" sldId="280"/>
            <ac:spMk id="3" creationId="{4E91663B-F83C-477E-B80C-17DEACB8D780}"/>
          </ac:spMkLst>
        </pc:spChg>
        <pc:spChg chg="mod">
          <ac:chgData name="Sabrine BETTAIEB" userId="ddcf6deb328acef7" providerId="LiveId" clId="{4CF0DE78-E0DB-409E-8B06-30AFE9FEFD4C}" dt="2021-12-14T08:36:21.554" v="6" actId="1076"/>
          <ac:spMkLst>
            <pc:docMk/>
            <pc:sldMk cId="3575537240" sldId="280"/>
            <ac:spMk id="29" creationId="{9CE34B72-A15E-4370-9FCD-D53332AA09C3}"/>
          </ac:spMkLst>
        </pc:spChg>
        <pc:spChg chg="mod">
          <ac:chgData name="Sabrine BETTAIEB" userId="ddcf6deb328acef7" providerId="LiveId" clId="{4CF0DE78-E0DB-409E-8B06-30AFE9FEFD4C}" dt="2021-12-14T08:36:17.214" v="5" actId="123"/>
          <ac:spMkLst>
            <pc:docMk/>
            <pc:sldMk cId="3575537240" sldId="280"/>
            <ac:spMk id="32" creationId="{E5CAF9E2-106C-47CE-897A-0084A356D7EC}"/>
          </ac:spMkLst>
        </pc:spChg>
        <pc:picChg chg="mod">
          <ac:chgData name="Sabrine BETTAIEB" userId="ddcf6deb328acef7" providerId="LiveId" clId="{4CF0DE78-E0DB-409E-8B06-30AFE9FEFD4C}" dt="2021-12-14T08:36:32.874" v="37" actId="1038"/>
          <ac:picMkLst>
            <pc:docMk/>
            <pc:sldMk cId="3575537240" sldId="280"/>
            <ac:picMk id="18" creationId="{1E1CC91B-5998-453E-98B9-81337A419B01}"/>
          </ac:picMkLst>
        </pc:picChg>
        <pc:picChg chg="mod">
          <ac:chgData name="Sabrine BETTAIEB" userId="ddcf6deb328acef7" providerId="LiveId" clId="{4CF0DE78-E0DB-409E-8B06-30AFE9FEFD4C}" dt="2021-12-14T08:36:25.881" v="20" actId="1038"/>
          <ac:picMkLst>
            <pc:docMk/>
            <pc:sldMk cId="3575537240" sldId="280"/>
            <ac:picMk id="31" creationId="{4D66F193-A3FA-4F3E-9737-DFA85EFC87BC}"/>
          </ac:picMkLst>
        </pc:picChg>
      </pc:sldChg>
      <pc:sldChg chg="delSp modSp modAnim">
        <pc:chgData name="Sabrine BETTAIEB" userId="ddcf6deb328acef7" providerId="LiveId" clId="{4CF0DE78-E0DB-409E-8B06-30AFE9FEFD4C}" dt="2021-12-14T08:37:50.536" v="46"/>
        <pc:sldMkLst>
          <pc:docMk/>
          <pc:sldMk cId="2248664145" sldId="286"/>
        </pc:sldMkLst>
        <pc:spChg chg="mod topLvl">
          <ac:chgData name="Sabrine BETTAIEB" userId="ddcf6deb328acef7" providerId="LiveId" clId="{4CF0DE78-E0DB-409E-8B06-30AFE9FEFD4C}" dt="2021-12-14T08:37:26.162" v="43" actId="165"/>
          <ac:spMkLst>
            <pc:docMk/>
            <pc:sldMk cId="2248664145" sldId="286"/>
            <ac:spMk id="5" creationId="{0F5A74CE-C135-4E2E-92DA-5EF9489868CF}"/>
          </ac:spMkLst>
        </pc:spChg>
        <pc:spChg chg="mod topLvl">
          <ac:chgData name="Sabrine BETTAIEB" userId="ddcf6deb328acef7" providerId="LiveId" clId="{4CF0DE78-E0DB-409E-8B06-30AFE9FEFD4C}" dt="2021-12-14T08:37:26.162" v="43" actId="165"/>
          <ac:spMkLst>
            <pc:docMk/>
            <pc:sldMk cId="2248664145" sldId="286"/>
            <ac:spMk id="6" creationId="{068749F4-2695-4CE5-B863-5287EDBE21F3}"/>
          </ac:spMkLst>
        </pc:spChg>
        <pc:spChg chg="mod topLvl">
          <ac:chgData name="Sabrine BETTAIEB" userId="ddcf6deb328acef7" providerId="LiveId" clId="{4CF0DE78-E0DB-409E-8B06-30AFE9FEFD4C}" dt="2021-12-14T08:37:26.162" v="43" actId="165"/>
          <ac:spMkLst>
            <pc:docMk/>
            <pc:sldMk cId="2248664145" sldId="286"/>
            <ac:spMk id="10" creationId="{DE0F7DD2-18FD-4FB9-8713-7239866CB0BD}"/>
          </ac:spMkLst>
        </pc:spChg>
        <pc:grpChg chg="del mod">
          <ac:chgData name="Sabrine BETTAIEB" userId="ddcf6deb328acef7" providerId="LiveId" clId="{4CF0DE78-E0DB-409E-8B06-30AFE9FEFD4C}" dt="2021-12-14T08:37:26.162" v="43" actId="165"/>
          <ac:grpSpMkLst>
            <pc:docMk/>
            <pc:sldMk cId="2248664145" sldId="286"/>
            <ac:grpSpMk id="4" creationId="{DFE8DFFD-A3C2-435F-9BB7-060245F51D60}"/>
          </ac:grpSpMkLst>
        </pc:grpChg>
        <pc:graphicFrameChg chg="del">
          <ac:chgData name="Sabrine BETTAIEB" userId="ddcf6deb328acef7" providerId="LiveId" clId="{4CF0DE78-E0DB-409E-8B06-30AFE9FEFD4C}" dt="2021-12-14T08:37:22.129" v="42" actId="18245"/>
          <ac:graphicFrameMkLst>
            <pc:docMk/>
            <pc:sldMk cId="2248664145" sldId="286"/>
            <ac:graphicFrameMk id="8" creationId="{6ED5D3E8-09DD-4FCB-8F9F-ECEDFFFB9E9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AC630A-E8E1-45AB-9D70-ADA82AC8F029}" type="doc">
      <dgm:prSet loTypeId="urn:microsoft.com/office/officeart/2005/8/layout/chevron1" loCatId="process" qsTypeId="urn:microsoft.com/office/officeart/2005/8/quickstyle/simple5" qsCatId="simple" csTypeId="urn:microsoft.com/office/officeart/2005/8/colors/colorful4" csCatId="colorful" phldr="1"/>
      <dgm:spPr/>
    </dgm:pt>
    <dgm:pt modelId="{97673DD6-9D8C-4D76-B423-B9FB8931CBAD}">
      <dgm:prSet phldrT="[Texte]" custT="1"/>
      <dgm:spPr/>
      <dgm:t>
        <a:bodyPr/>
        <a:lstStyle/>
        <a:p>
          <a:r>
            <a:rPr lang="fr-FR" sz="2000" b="1" i="0" dirty="0">
              <a:effectLst/>
              <a:latin typeface="Montserrat" panose="00000500000000000000" pitchFamily="2" charset="0"/>
            </a:rPr>
            <a:t>1- Problématique et présentation du jeu de données</a:t>
          </a:r>
          <a:endParaRPr lang="fr-FR" sz="2000" b="1" dirty="0"/>
        </a:p>
      </dgm:t>
    </dgm:pt>
    <dgm:pt modelId="{338710F6-0923-454F-AAD6-9048D2A197BD}" type="parTrans" cxnId="{402CBF75-80FC-45AB-953E-680D80E38631}">
      <dgm:prSet/>
      <dgm:spPr/>
      <dgm:t>
        <a:bodyPr/>
        <a:lstStyle/>
        <a:p>
          <a:endParaRPr lang="fr-FR" sz="2000"/>
        </a:p>
      </dgm:t>
    </dgm:pt>
    <dgm:pt modelId="{46FEC091-D9B3-489C-9AB8-915A8B0D13B1}" type="sibTrans" cxnId="{402CBF75-80FC-45AB-953E-680D80E38631}">
      <dgm:prSet/>
      <dgm:spPr/>
      <dgm:t>
        <a:bodyPr/>
        <a:lstStyle/>
        <a:p>
          <a:endParaRPr lang="fr-FR" sz="2000"/>
        </a:p>
      </dgm:t>
    </dgm:pt>
    <dgm:pt modelId="{0E60D82C-E91C-4745-8F0C-1BEAE7FCE9CF}">
      <dgm:prSet phldrT="[Texte]" custT="1"/>
      <dgm:spPr/>
      <dgm:t>
        <a:bodyPr/>
        <a:lstStyle/>
        <a:p>
          <a:r>
            <a:rPr lang="fr-FR" sz="2000" b="1" dirty="0">
              <a:latin typeface="Montserrat" panose="00000500000000000000" pitchFamily="2" charset="0"/>
            </a:rPr>
            <a:t>2-</a:t>
          </a:r>
        </a:p>
        <a:p>
          <a:r>
            <a:rPr lang="fr-FR" sz="2000" b="1" dirty="0">
              <a:latin typeface="Montserrat" panose="00000500000000000000" pitchFamily="2" charset="0"/>
            </a:rPr>
            <a:t>A</a:t>
          </a:r>
          <a:r>
            <a:rPr lang="fr-FR" sz="2000" b="1" i="0" dirty="0">
              <a:effectLst/>
              <a:latin typeface="Montserrat" panose="00000500000000000000" pitchFamily="2" charset="0"/>
            </a:rPr>
            <a:t>nalyse pré-exploratoire du jeu de données </a:t>
          </a:r>
        </a:p>
        <a:p>
          <a:endParaRPr lang="fr-FR" sz="2000" b="1" dirty="0"/>
        </a:p>
      </dgm:t>
    </dgm:pt>
    <dgm:pt modelId="{364F6129-EA0D-421F-A5F5-DC859BBD9230}" type="parTrans" cxnId="{E7683D9F-71ED-4071-8935-07B5ABDA5751}">
      <dgm:prSet/>
      <dgm:spPr/>
      <dgm:t>
        <a:bodyPr/>
        <a:lstStyle/>
        <a:p>
          <a:endParaRPr lang="fr-FR" sz="2000"/>
        </a:p>
      </dgm:t>
    </dgm:pt>
    <dgm:pt modelId="{D6F6409C-0972-4CFF-A8B4-972C515C9F41}" type="sibTrans" cxnId="{E7683D9F-71ED-4071-8935-07B5ABDA5751}">
      <dgm:prSet/>
      <dgm:spPr/>
      <dgm:t>
        <a:bodyPr/>
        <a:lstStyle/>
        <a:p>
          <a:endParaRPr lang="fr-FR" sz="2000"/>
        </a:p>
      </dgm:t>
    </dgm:pt>
    <dgm:pt modelId="{DA455CF9-C204-4A97-BDE9-76B94B32D92B}">
      <dgm:prSet phldrT="[Texte]" custT="1"/>
      <dgm:spPr/>
      <dgm:t>
        <a:bodyPr/>
        <a:lstStyle/>
        <a:p>
          <a:r>
            <a:rPr lang="fr-FR" sz="2000" b="1" dirty="0">
              <a:latin typeface="Montserrat" panose="00000500000000000000" pitchFamily="2" charset="0"/>
            </a:rPr>
            <a:t>3-C</a:t>
          </a:r>
          <a:r>
            <a:rPr lang="fr-FR" sz="2000" b="1" i="0" dirty="0">
              <a:effectLst/>
              <a:latin typeface="Montserrat" panose="00000500000000000000" pitchFamily="2" charset="0"/>
            </a:rPr>
            <a:t>onclusion</a:t>
          </a:r>
          <a:endParaRPr lang="fr-FR" sz="2000" b="1" dirty="0"/>
        </a:p>
      </dgm:t>
    </dgm:pt>
    <dgm:pt modelId="{1E54E297-5B8C-4500-8FEE-C84B44C3AF7A}" type="parTrans" cxnId="{BC66A875-ECFE-4718-B1A7-22D0CF08076E}">
      <dgm:prSet/>
      <dgm:spPr/>
      <dgm:t>
        <a:bodyPr/>
        <a:lstStyle/>
        <a:p>
          <a:endParaRPr lang="fr-FR" sz="2000"/>
        </a:p>
      </dgm:t>
    </dgm:pt>
    <dgm:pt modelId="{796713B9-2684-48C9-AB10-FFAAC9553017}" type="sibTrans" cxnId="{BC66A875-ECFE-4718-B1A7-22D0CF08076E}">
      <dgm:prSet/>
      <dgm:spPr/>
      <dgm:t>
        <a:bodyPr/>
        <a:lstStyle/>
        <a:p>
          <a:endParaRPr lang="fr-FR" sz="2000"/>
        </a:p>
      </dgm:t>
    </dgm:pt>
    <dgm:pt modelId="{1D37041D-6723-4AF8-AF50-D1BE736F875F}" type="pres">
      <dgm:prSet presAssocID="{E7AC630A-E8E1-45AB-9D70-ADA82AC8F029}" presName="Name0" presStyleCnt="0">
        <dgm:presLayoutVars>
          <dgm:dir/>
          <dgm:animLvl val="lvl"/>
          <dgm:resizeHandles val="exact"/>
        </dgm:presLayoutVars>
      </dgm:prSet>
      <dgm:spPr/>
    </dgm:pt>
    <dgm:pt modelId="{E773CE84-E24F-4ED8-895B-B5DA79449C80}" type="pres">
      <dgm:prSet presAssocID="{97673DD6-9D8C-4D76-B423-B9FB8931CBAD}" presName="parTxOnly" presStyleLbl="node1" presStyleIdx="0" presStyleCnt="3" custScaleX="165680" custScaleY="160804">
        <dgm:presLayoutVars>
          <dgm:chMax val="0"/>
          <dgm:chPref val="0"/>
          <dgm:bulletEnabled val="1"/>
        </dgm:presLayoutVars>
      </dgm:prSet>
      <dgm:spPr/>
    </dgm:pt>
    <dgm:pt modelId="{328D5EF5-AC9E-4C36-B29F-A8ACB4B54238}" type="pres">
      <dgm:prSet presAssocID="{46FEC091-D9B3-489C-9AB8-915A8B0D13B1}" presName="parTxOnlySpace" presStyleCnt="0"/>
      <dgm:spPr/>
    </dgm:pt>
    <dgm:pt modelId="{65014259-E658-46EB-8B73-C4EFC50FB94A}" type="pres">
      <dgm:prSet presAssocID="{0E60D82C-E91C-4745-8F0C-1BEAE7FCE9CF}" presName="parTxOnly" presStyleLbl="node1" presStyleIdx="1" presStyleCnt="3" custScaleX="168260" custScaleY="167527">
        <dgm:presLayoutVars>
          <dgm:chMax val="0"/>
          <dgm:chPref val="0"/>
          <dgm:bulletEnabled val="1"/>
        </dgm:presLayoutVars>
      </dgm:prSet>
      <dgm:spPr/>
    </dgm:pt>
    <dgm:pt modelId="{A27200E4-3366-4254-BDFA-54A81102C08E}" type="pres">
      <dgm:prSet presAssocID="{D6F6409C-0972-4CFF-A8B4-972C515C9F41}" presName="parTxOnlySpace" presStyleCnt="0"/>
      <dgm:spPr/>
    </dgm:pt>
    <dgm:pt modelId="{1179B55E-347E-45FA-9037-493D39800CCB}" type="pres">
      <dgm:prSet presAssocID="{DA455CF9-C204-4A97-BDE9-76B94B32D92B}" presName="parTxOnly" presStyleLbl="node1" presStyleIdx="2" presStyleCnt="3" custScaleX="145063" custScaleY="177748">
        <dgm:presLayoutVars>
          <dgm:chMax val="0"/>
          <dgm:chPref val="0"/>
          <dgm:bulletEnabled val="1"/>
        </dgm:presLayoutVars>
      </dgm:prSet>
      <dgm:spPr/>
    </dgm:pt>
  </dgm:ptLst>
  <dgm:cxnLst>
    <dgm:cxn modelId="{1EEF0639-354A-42E2-8C73-C30D2FA35B85}" type="presOf" srcId="{0E60D82C-E91C-4745-8F0C-1BEAE7FCE9CF}" destId="{65014259-E658-46EB-8B73-C4EFC50FB94A}" srcOrd="0" destOrd="0" presId="urn:microsoft.com/office/officeart/2005/8/layout/chevron1"/>
    <dgm:cxn modelId="{BC66A875-ECFE-4718-B1A7-22D0CF08076E}" srcId="{E7AC630A-E8E1-45AB-9D70-ADA82AC8F029}" destId="{DA455CF9-C204-4A97-BDE9-76B94B32D92B}" srcOrd="2" destOrd="0" parTransId="{1E54E297-5B8C-4500-8FEE-C84B44C3AF7A}" sibTransId="{796713B9-2684-48C9-AB10-FFAAC9553017}"/>
    <dgm:cxn modelId="{402CBF75-80FC-45AB-953E-680D80E38631}" srcId="{E7AC630A-E8E1-45AB-9D70-ADA82AC8F029}" destId="{97673DD6-9D8C-4D76-B423-B9FB8931CBAD}" srcOrd="0" destOrd="0" parTransId="{338710F6-0923-454F-AAD6-9048D2A197BD}" sibTransId="{46FEC091-D9B3-489C-9AB8-915A8B0D13B1}"/>
    <dgm:cxn modelId="{550A1081-7EF4-4F3F-A79B-3ACAD4D64072}" type="presOf" srcId="{E7AC630A-E8E1-45AB-9D70-ADA82AC8F029}" destId="{1D37041D-6723-4AF8-AF50-D1BE736F875F}" srcOrd="0" destOrd="0" presId="urn:microsoft.com/office/officeart/2005/8/layout/chevron1"/>
    <dgm:cxn modelId="{5DEAF196-BB80-49C6-8C90-293805414FB9}" type="presOf" srcId="{97673DD6-9D8C-4D76-B423-B9FB8931CBAD}" destId="{E773CE84-E24F-4ED8-895B-B5DA79449C80}" srcOrd="0" destOrd="0" presId="urn:microsoft.com/office/officeart/2005/8/layout/chevron1"/>
    <dgm:cxn modelId="{E7683D9F-71ED-4071-8935-07B5ABDA5751}" srcId="{E7AC630A-E8E1-45AB-9D70-ADA82AC8F029}" destId="{0E60D82C-E91C-4745-8F0C-1BEAE7FCE9CF}" srcOrd="1" destOrd="0" parTransId="{364F6129-EA0D-421F-A5F5-DC859BBD9230}" sibTransId="{D6F6409C-0972-4CFF-A8B4-972C515C9F41}"/>
    <dgm:cxn modelId="{BB1151B4-A27C-445C-BC3B-9AE753C8D526}" type="presOf" srcId="{DA455CF9-C204-4A97-BDE9-76B94B32D92B}" destId="{1179B55E-347E-45FA-9037-493D39800CCB}" srcOrd="0" destOrd="0" presId="urn:microsoft.com/office/officeart/2005/8/layout/chevron1"/>
    <dgm:cxn modelId="{571094E8-DD6D-49F7-A609-D3B31B9B9492}" type="presParOf" srcId="{1D37041D-6723-4AF8-AF50-D1BE736F875F}" destId="{E773CE84-E24F-4ED8-895B-B5DA79449C80}" srcOrd="0" destOrd="0" presId="urn:microsoft.com/office/officeart/2005/8/layout/chevron1"/>
    <dgm:cxn modelId="{7BDB557B-F350-4C98-8677-B671FD254776}" type="presParOf" srcId="{1D37041D-6723-4AF8-AF50-D1BE736F875F}" destId="{328D5EF5-AC9E-4C36-B29F-A8ACB4B54238}" srcOrd="1" destOrd="0" presId="urn:microsoft.com/office/officeart/2005/8/layout/chevron1"/>
    <dgm:cxn modelId="{254FDE44-8C81-46E4-9478-4AB2E5346B27}" type="presParOf" srcId="{1D37041D-6723-4AF8-AF50-D1BE736F875F}" destId="{65014259-E658-46EB-8B73-C4EFC50FB94A}" srcOrd="2" destOrd="0" presId="urn:microsoft.com/office/officeart/2005/8/layout/chevron1"/>
    <dgm:cxn modelId="{0C478114-B861-4E2C-AE88-F1EDCFEEEA41}" type="presParOf" srcId="{1D37041D-6723-4AF8-AF50-D1BE736F875F}" destId="{A27200E4-3366-4254-BDFA-54A81102C08E}" srcOrd="3" destOrd="0" presId="urn:microsoft.com/office/officeart/2005/8/layout/chevron1"/>
    <dgm:cxn modelId="{D9A48698-D0B5-413E-8869-508CB7D2E622}" type="presParOf" srcId="{1D37041D-6723-4AF8-AF50-D1BE736F875F}" destId="{1179B55E-347E-45FA-9037-493D39800CC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99477E-DF5D-4B5B-9673-60D1802BFE41}" type="doc">
      <dgm:prSet loTypeId="urn:microsoft.com/office/officeart/2005/8/layout/radial5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ECB3181-17AE-48F0-A445-9095F9E60976}">
      <dgm:prSet phldrT="[Texte]" custT="1"/>
      <dgm:spPr/>
      <dgm:t>
        <a:bodyPr/>
        <a:lstStyle/>
        <a:p>
          <a:pPr algn="ctr"/>
          <a:r>
            <a:rPr lang="fr-FR" sz="2000" b="1" dirty="0"/>
            <a:t>SCORING</a:t>
          </a:r>
        </a:p>
      </dgm:t>
    </dgm:pt>
    <dgm:pt modelId="{F137D95C-9445-4A8F-BA47-556AA3047CCD}" type="parTrans" cxnId="{7DFC5C4F-6AC0-483C-A2B4-3D047DA9C7CE}">
      <dgm:prSet/>
      <dgm:spPr/>
      <dgm:t>
        <a:bodyPr/>
        <a:lstStyle/>
        <a:p>
          <a:pPr algn="ctr"/>
          <a:endParaRPr lang="fr-FR" sz="2400" b="1"/>
        </a:p>
      </dgm:t>
    </dgm:pt>
    <dgm:pt modelId="{AEAF4A30-DE1E-4269-877C-485881626FB1}" type="sibTrans" cxnId="{7DFC5C4F-6AC0-483C-A2B4-3D047DA9C7CE}">
      <dgm:prSet/>
      <dgm:spPr/>
      <dgm:t>
        <a:bodyPr/>
        <a:lstStyle/>
        <a:p>
          <a:pPr algn="ctr"/>
          <a:endParaRPr lang="fr-FR" sz="2400" b="1"/>
        </a:p>
      </dgm:t>
    </dgm:pt>
    <dgm:pt modelId="{99379DC4-6890-4AED-853E-8E972790DE1F}">
      <dgm:prSet phldrT="[Texte]" custT="1"/>
      <dgm:spPr/>
      <dgm:t>
        <a:bodyPr/>
        <a:lstStyle/>
        <a:p>
          <a:pPr algn="ctr"/>
          <a:r>
            <a:rPr lang="fr-FR" sz="1800" b="1" dirty="0"/>
            <a:t>Internet</a:t>
          </a:r>
        </a:p>
        <a:p>
          <a:pPr algn="ctr"/>
          <a:r>
            <a:rPr lang="fr-FR" sz="1800" b="1" dirty="0" err="1"/>
            <a:t>Users</a:t>
          </a:r>
          <a:endParaRPr lang="fr-FR" sz="1800" b="1" dirty="0"/>
        </a:p>
      </dgm:t>
    </dgm:pt>
    <dgm:pt modelId="{57F37091-3477-4FEF-86C4-E728CFBC36F0}" type="parTrans" cxnId="{1A38F3A8-8644-4354-93E1-9135209E8E79}">
      <dgm:prSet custT="1"/>
      <dgm:spPr/>
      <dgm:t>
        <a:bodyPr/>
        <a:lstStyle/>
        <a:p>
          <a:pPr algn="ctr"/>
          <a:endParaRPr lang="fr-FR" sz="1800" b="1"/>
        </a:p>
      </dgm:t>
    </dgm:pt>
    <dgm:pt modelId="{86C8575C-76D1-4D34-A3F5-FD7DD1E076D2}" type="sibTrans" cxnId="{1A38F3A8-8644-4354-93E1-9135209E8E79}">
      <dgm:prSet/>
      <dgm:spPr/>
      <dgm:t>
        <a:bodyPr/>
        <a:lstStyle/>
        <a:p>
          <a:pPr algn="ctr"/>
          <a:endParaRPr lang="fr-FR" sz="2400" b="1"/>
        </a:p>
      </dgm:t>
    </dgm:pt>
    <dgm:pt modelId="{FC56F96B-5E5A-4F37-96D5-1B3C9E3C1F63}">
      <dgm:prSet phldrT="[Texte]" custT="1"/>
      <dgm:spPr/>
      <dgm:t>
        <a:bodyPr/>
        <a:lstStyle/>
        <a:p>
          <a:pPr algn="ctr"/>
          <a:r>
            <a:rPr lang="fr-FR" sz="1800" b="1" dirty="0"/>
            <a:t>GNI</a:t>
          </a:r>
        </a:p>
      </dgm:t>
    </dgm:pt>
    <dgm:pt modelId="{68A1EDD4-FF6E-4939-8FD0-34D3733224DA}" type="parTrans" cxnId="{932519EE-3C0B-498D-8B82-CF0F9F8621A2}">
      <dgm:prSet custT="1"/>
      <dgm:spPr/>
      <dgm:t>
        <a:bodyPr/>
        <a:lstStyle/>
        <a:p>
          <a:pPr algn="ctr"/>
          <a:endParaRPr lang="fr-FR" sz="1800" b="1"/>
        </a:p>
      </dgm:t>
    </dgm:pt>
    <dgm:pt modelId="{8E09A571-24D3-48DC-AFD3-18086D06F684}" type="sibTrans" cxnId="{932519EE-3C0B-498D-8B82-CF0F9F8621A2}">
      <dgm:prSet/>
      <dgm:spPr/>
      <dgm:t>
        <a:bodyPr/>
        <a:lstStyle/>
        <a:p>
          <a:pPr algn="ctr"/>
          <a:endParaRPr lang="fr-FR" sz="2400" b="1"/>
        </a:p>
      </dgm:t>
    </dgm:pt>
    <dgm:pt modelId="{7C26BC6D-30BF-43F7-A1A2-909CD05F32A0}">
      <dgm:prSet phldrT="[Texte]" custT="1"/>
      <dgm:spPr/>
      <dgm:t>
        <a:bodyPr/>
        <a:lstStyle/>
        <a:p>
          <a:pPr algn="ctr"/>
          <a:r>
            <a:rPr lang="fr-FR" sz="1800" b="1" dirty="0"/>
            <a:t>PIB par habitant</a:t>
          </a:r>
        </a:p>
      </dgm:t>
    </dgm:pt>
    <dgm:pt modelId="{367784BF-66BB-44B3-A5ED-DDCFBA00B5A1}" type="parTrans" cxnId="{AAD21422-B929-425C-A956-892E6A605058}">
      <dgm:prSet custT="1"/>
      <dgm:spPr/>
      <dgm:t>
        <a:bodyPr/>
        <a:lstStyle/>
        <a:p>
          <a:pPr algn="ctr"/>
          <a:endParaRPr lang="fr-FR" sz="1800" b="1"/>
        </a:p>
      </dgm:t>
    </dgm:pt>
    <dgm:pt modelId="{5A4D6C6A-DBD3-49F8-BCDA-58A3A1A96D3D}" type="sibTrans" cxnId="{AAD21422-B929-425C-A956-892E6A605058}">
      <dgm:prSet/>
      <dgm:spPr/>
      <dgm:t>
        <a:bodyPr/>
        <a:lstStyle/>
        <a:p>
          <a:pPr algn="ctr"/>
          <a:endParaRPr lang="fr-FR" sz="2400" b="1"/>
        </a:p>
      </dgm:t>
    </dgm:pt>
    <dgm:pt modelId="{FC612794-23A7-4344-A959-A6D51CC31D5E}">
      <dgm:prSet phldrT="[Texte]" custT="1"/>
      <dgm:spPr/>
      <dgm:t>
        <a:bodyPr/>
        <a:lstStyle/>
        <a:p>
          <a:pPr algn="ctr"/>
          <a:r>
            <a:rPr lang="fr-FR" sz="1800" b="1" dirty="0" err="1"/>
            <a:t>Customers</a:t>
          </a:r>
          <a:endParaRPr lang="fr-FR" sz="1800" b="1" dirty="0"/>
        </a:p>
      </dgm:t>
    </dgm:pt>
    <dgm:pt modelId="{2B992D3E-B8DE-42FA-83E7-811C693B86FE}" type="parTrans" cxnId="{D21CF678-7E89-4325-AD74-B97E1415050A}">
      <dgm:prSet custT="1"/>
      <dgm:spPr/>
      <dgm:t>
        <a:bodyPr/>
        <a:lstStyle/>
        <a:p>
          <a:pPr algn="ctr"/>
          <a:endParaRPr lang="fr-FR" sz="1800" b="1"/>
        </a:p>
      </dgm:t>
    </dgm:pt>
    <dgm:pt modelId="{438CD883-DB47-4222-A32B-9D75C0069129}" type="sibTrans" cxnId="{D21CF678-7E89-4325-AD74-B97E1415050A}">
      <dgm:prSet/>
      <dgm:spPr/>
      <dgm:t>
        <a:bodyPr/>
        <a:lstStyle/>
        <a:p>
          <a:pPr algn="ctr"/>
          <a:endParaRPr lang="fr-FR" sz="2400" b="1"/>
        </a:p>
      </dgm:t>
    </dgm:pt>
    <dgm:pt modelId="{5617A06C-B568-49D5-873D-99D858924EB1}" type="pres">
      <dgm:prSet presAssocID="{3799477E-DF5D-4B5B-9673-60D1802BFE4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FC11E24-795D-4641-A8F5-D054ACE12BEE}" type="pres">
      <dgm:prSet presAssocID="{7ECB3181-17AE-48F0-A445-9095F9E60976}" presName="centerShape" presStyleLbl="node0" presStyleIdx="0" presStyleCnt="1"/>
      <dgm:spPr/>
    </dgm:pt>
    <dgm:pt modelId="{18101E1D-F4EB-4A23-8BB5-5FFE16DAC480}" type="pres">
      <dgm:prSet presAssocID="{57F37091-3477-4FEF-86C4-E728CFBC36F0}" presName="parTrans" presStyleLbl="sibTrans2D1" presStyleIdx="0" presStyleCnt="4"/>
      <dgm:spPr/>
    </dgm:pt>
    <dgm:pt modelId="{56A7224A-01AA-49CA-BC75-E1BEDD005251}" type="pres">
      <dgm:prSet presAssocID="{57F37091-3477-4FEF-86C4-E728CFBC36F0}" presName="connectorText" presStyleLbl="sibTrans2D1" presStyleIdx="0" presStyleCnt="4"/>
      <dgm:spPr/>
    </dgm:pt>
    <dgm:pt modelId="{4CB7A7EB-1EFD-4EB1-97FF-9CA2DC655279}" type="pres">
      <dgm:prSet presAssocID="{99379DC4-6890-4AED-853E-8E972790DE1F}" presName="node" presStyleLbl="node1" presStyleIdx="0" presStyleCnt="4">
        <dgm:presLayoutVars>
          <dgm:bulletEnabled val="1"/>
        </dgm:presLayoutVars>
      </dgm:prSet>
      <dgm:spPr/>
    </dgm:pt>
    <dgm:pt modelId="{B02458C9-2AA2-4C56-8F71-7798FD6B685A}" type="pres">
      <dgm:prSet presAssocID="{68A1EDD4-FF6E-4939-8FD0-34D3733224DA}" presName="parTrans" presStyleLbl="sibTrans2D1" presStyleIdx="1" presStyleCnt="4"/>
      <dgm:spPr/>
    </dgm:pt>
    <dgm:pt modelId="{F0C57686-2056-4B9C-9D7A-991AA61FA800}" type="pres">
      <dgm:prSet presAssocID="{68A1EDD4-FF6E-4939-8FD0-34D3733224DA}" presName="connectorText" presStyleLbl="sibTrans2D1" presStyleIdx="1" presStyleCnt="4"/>
      <dgm:spPr/>
    </dgm:pt>
    <dgm:pt modelId="{783FD9F6-7103-437E-B24E-338F1EF8617E}" type="pres">
      <dgm:prSet presAssocID="{FC56F96B-5E5A-4F37-96D5-1B3C9E3C1F63}" presName="node" presStyleLbl="node1" presStyleIdx="1" presStyleCnt="4">
        <dgm:presLayoutVars>
          <dgm:bulletEnabled val="1"/>
        </dgm:presLayoutVars>
      </dgm:prSet>
      <dgm:spPr/>
    </dgm:pt>
    <dgm:pt modelId="{BCAE59F7-EBB9-4C07-87EF-3A7B8638F303}" type="pres">
      <dgm:prSet presAssocID="{367784BF-66BB-44B3-A5ED-DDCFBA00B5A1}" presName="parTrans" presStyleLbl="sibTrans2D1" presStyleIdx="2" presStyleCnt="4"/>
      <dgm:spPr/>
    </dgm:pt>
    <dgm:pt modelId="{1FE43772-59BC-4CEA-A164-A2692A40ACC5}" type="pres">
      <dgm:prSet presAssocID="{367784BF-66BB-44B3-A5ED-DDCFBA00B5A1}" presName="connectorText" presStyleLbl="sibTrans2D1" presStyleIdx="2" presStyleCnt="4"/>
      <dgm:spPr/>
    </dgm:pt>
    <dgm:pt modelId="{E70CD815-A7CB-455B-B5A8-E9FDD681B831}" type="pres">
      <dgm:prSet presAssocID="{7C26BC6D-30BF-43F7-A1A2-909CD05F32A0}" presName="node" presStyleLbl="node1" presStyleIdx="2" presStyleCnt="4">
        <dgm:presLayoutVars>
          <dgm:bulletEnabled val="1"/>
        </dgm:presLayoutVars>
      </dgm:prSet>
      <dgm:spPr/>
    </dgm:pt>
    <dgm:pt modelId="{94B0CDAA-5F71-4448-B663-735DB3B4F01A}" type="pres">
      <dgm:prSet presAssocID="{2B992D3E-B8DE-42FA-83E7-811C693B86FE}" presName="parTrans" presStyleLbl="sibTrans2D1" presStyleIdx="3" presStyleCnt="4"/>
      <dgm:spPr/>
    </dgm:pt>
    <dgm:pt modelId="{4F1B2D8E-B7CD-4F2C-8879-1A34547931A0}" type="pres">
      <dgm:prSet presAssocID="{2B992D3E-B8DE-42FA-83E7-811C693B86FE}" presName="connectorText" presStyleLbl="sibTrans2D1" presStyleIdx="3" presStyleCnt="4"/>
      <dgm:spPr/>
    </dgm:pt>
    <dgm:pt modelId="{B0A468F9-8213-4938-8C74-99CE46775F54}" type="pres">
      <dgm:prSet presAssocID="{FC612794-23A7-4344-A959-A6D51CC31D5E}" presName="node" presStyleLbl="node1" presStyleIdx="3" presStyleCnt="4">
        <dgm:presLayoutVars>
          <dgm:bulletEnabled val="1"/>
        </dgm:presLayoutVars>
      </dgm:prSet>
      <dgm:spPr/>
    </dgm:pt>
  </dgm:ptLst>
  <dgm:cxnLst>
    <dgm:cxn modelId="{5D103C04-4301-4E14-B7A3-56D78FED7452}" type="presOf" srcId="{2B992D3E-B8DE-42FA-83E7-811C693B86FE}" destId="{4F1B2D8E-B7CD-4F2C-8879-1A34547931A0}" srcOrd="1" destOrd="0" presId="urn:microsoft.com/office/officeart/2005/8/layout/radial5"/>
    <dgm:cxn modelId="{2F8E6D0E-0E3A-47F1-B1C0-622E191E063D}" type="presOf" srcId="{57F37091-3477-4FEF-86C4-E728CFBC36F0}" destId="{56A7224A-01AA-49CA-BC75-E1BEDD005251}" srcOrd="1" destOrd="0" presId="urn:microsoft.com/office/officeart/2005/8/layout/radial5"/>
    <dgm:cxn modelId="{5A181A1F-D2F9-40EB-B952-2DF447966B41}" type="presOf" srcId="{7C26BC6D-30BF-43F7-A1A2-909CD05F32A0}" destId="{E70CD815-A7CB-455B-B5A8-E9FDD681B831}" srcOrd="0" destOrd="0" presId="urn:microsoft.com/office/officeart/2005/8/layout/radial5"/>
    <dgm:cxn modelId="{AAD21422-B929-425C-A956-892E6A605058}" srcId="{7ECB3181-17AE-48F0-A445-9095F9E60976}" destId="{7C26BC6D-30BF-43F7-A1A2-909CD05F32A0}" srcOrd="2" destOrd="0" parTransId="{367784BF-66BB-44B3-A5ED-DDCFBA00B5A1}" sibTransId="{5A4D6C6A-DBD3-49F8-BCDA-58A3A1A96D3D}"/>
    <dgm:cxn modelId="{F5227934-6ABD-4641-9260-C1B0F891C883}" type="presOf" srcId="{68A1EDD4-FF6E-4939-8FD0-34D3733224DA}" destId="{F0C57686-2056-4B9C-9D7A-991AA61FA800}" srcOrd="1" destOrd="0" presId="urn:microsoft.com/office/officeart/2005/8/layout/radial5"/>
    <dgm:cxn modelId="{B7DF0A40-CE89-414C-9162-CD2C0E4BABD3}" type="presOf" srcId="{2B992D3E-B8DE-42FA-83E7-811C693B86FE}" destId="{94B0CDAA-5F71-4448-B663-735DB3B4F01A}" srcOrd="0" destOrd="0" presId="urn:microsoft.com/office/officeart/2005/8/layout/radial5"/>
    <dgm:cxn modelId="{BF409365-F936-47D7-B426-4CECA4F9C7B3}" type="presOf" srcId="{FC56F96B-5E5A-4F37-96D5-1B3C9E3C1F63}" destId="{783FD9F6-7103-437E-B24E-338F1EF8617E}" srcOrd="0" destOrd="0" presId="urn:microsoft.com/office/officeart/2005/8/layout/radial5"/>
    <dgm:cxn modelId="{6ECD7747-C4EB-4939-A2EB-CC6A0F19C5E7}" type="presOf" srcId="{68A1EDD4-FF6E-4939-8FD0-34D3733224DA}" destId="{B02458C9-2AA2-4C56-8F71-7798FD6B685A}" srcOrd="0" destOrd="0" presId="urn:microsoft.com/office/officeart/2005/8/layout/radial5"/>
    <dgm:cxn modelId="{7DFC5C4F-6AC0-483C-A2B4-3D047DA9C7CE}" srcId="{3799477E-DF5D-4B5B-9673-60D1802BFE41}" destId="{7ECB3181-17AE-48F0-A445-9095F9E60976}" srcOrd="0" destOrd="0" parTransId="{F137D95C-9445-4A8F-BA47-556AA3047CCD}" sibTransId="{AEAF4A30-DE1E-4269-877C-485881626FB1}"/>
    <dgm:cxn modelId="{895FBE71-7CB2-4935-9AE7-E6F09D467FB1}" type="presOf" srcId="{367784BF-66BB-44B3-A5ED-DDCFBA00B5A1}" destId="{BCAE59F7-EBB9-4C07-87EF-3A7B8638F303}" srcOrd="0" destOrd="0" presId="urn:microsoft.com/office/officeart/2005/8/layout/radial5"/>
    <dgm:cxn modelId="{D21CF678-7E89-4325-AD74-B97E1415050A}" srcId="{7ECB3181-17AE-48F0-A445-9095F9E60976}" destId="{FC612794-23A7-4344-A959-A6D51CC31D5E}" srcOrd="3" destOrd="0" parTransId="{2B992D3E-B8DE-42FA-83E7-811C693B86FE}" sibTransId="{438CD883-DB47-4222-A32B-9D75C0069129}"/>
    <dgm:cxn modelId="{116C327A-DB76-41D7-A4A8-CBFF957F68E6}" type="presOf" srcId="{367784BF-66BB-44B3-A5ED-DDCFBA00B5A1}" destId="{1FE43772-59BC-4CEA-A164-A2692A40ACC5}" srcOrd="1" destOrd="0" presId="urn:microsoft.com/office/officeart/2005/8/layout/radial5"/>
    <dgm:cxn modelId="{D315FD9D-60B3-438F-85C0-25CB2369E04F}" type="presOf" srcId="{99379DC4-6890-4AED-853E-8E972790DE1F}" destId="{4CB7A7EB-1EFD-4EB1-97FF-9CA2DC655279}" srcOrd="0" destOrd="0" presId="urn:microsoft.com/office/officeart/2005/8/layout/radial5"/>
    <dgm:cxn modelId="{06EDCCA0-1667-4557-BE4A-E83F96D5FB23}" type="presOf" srcId="{7ECB3181-17AE-48F0-A445-9095F9E60976}" destId="{AFC11E24-795D-4641-A8F5-D054ACE12BEE}" srcOrd="0" destOrd="0" presId="urn:microsoft.com/office/officeart/2005/8/layout/radial5"/>
    <dgm:cxn modelId="{1A38F3A8-8644-4354-93E1-9135209E8E79}" srcId="{7ECB3181-17AE-48F0-A445-9095F9E60976}" destId="{99379DC4-6890-4AED-853E-8E972790DE1F}" srcOrd="0" destOrd="0" parTransId="{57F37091-3477-4FEF-86C4-E728CFBC36F0}" sibTransId="{86C8575C-76D1-4D34-A3F5-FD7DD1E076D2}"/>
    <dgm:cxn modelId="{B00E06AC-A8DF-4145-B8CD-B62DE7B70A67}" type="presOf" srcId="{FC612794-23A7-4344-A959-A6D51CC31D5E}" destId="{B0A468F9-8213-4938-8C74-99CE46775F54}" srcOrd="0" destOrd="0" presId="urn:microsoft.com/office/officeart/2005/8/layout/radial5"/>
    <dgm:cxn modelId="{DAB248AE-1B7B-4380-BC16-0CCAA4EDE0C6}" type="presOf" srcId="{3799477E-DF5D-4B5B-9673-60D1802BFE41}" destId="{5617A06C-B568-49D5-873D-99D858924EB1}" srcOrd="0" destOrd="0" presId="urn:microsoft.com/office/officeart/2005/8/layout/radial5"/>
    <dgm:cxn modelId="{BE2E75EA-A2A4-4BA7-BF58-AC76F5BAD397}" type="presOf" srcId="{57F37091-3477-4FEF-86C4-E728CFBC36F0}" destId="{18101E1D-F4EB-4A23-8BB5-5FFE16DAC480}" srcOrd="0" destOrd="0" presId="urn:microsoft.com/office/officeart/2005/8/layout/radial5"/>
    <dgm:cxn modelId="{932519EE-3C0B-498D-8B82-CF0F9F8621A2}" srcId="{7ECB3181-17AE-48F0-A445-9095F9E60976}" destId="{FC56F96B-5E5A-4F37-96D5-1B3C9E3C1F63}" srcOrd="1" destOrd="0" parTransId="{68A1EDD4-FF6E-4939-8FD0-34D3733224DA}" sibTransId="{8E09A571-24D3-48DC-AFD3-18086D06F684}"/>
    <dgm:cxn modelId="{053FD59B-93D7-486C-8497-3DEC52E1F96E}" type="presParOf" srcId="{5617A06C-B568-49D5-873D-99D858924EB1}" destId="{AFC11E24-795D-4641-A8F5-D054ACE12BEE}" srcOrd="0" destOrd="0" presId="urn:microsoft.com/office/officeart/2005/8/layout/radial5"/>
    <dgm:cxn modelId="{174AD917-D7E8-472D-AD35-6D164AEB7DE9}" type="presParOf" srcId="{5617A06C-B568-49D5-873D-99D858924EB1}" destId="{18101E1D-F4EB-4A23-8BB5-5FFE16DAC480}" srcOrd="1" destOrd="0" presId="urn:microsoft.com/office/officeart/2005/8/layout/radial5"/>
    <dgm:cxn modelId="{3088EB18-F745-4CC3-84C3-0288B2D49711}" type="presParOf" srcId="{18101E1D-F4EB-4A23-8BB5-5FFE16DAC480}" destId="{56A7224A-01AA-49CA-BC75-E1BEDD005251}" srcOrd="0" destOrd="0" presId="urn:microsoft.com/office/officeart/2005/8/layout/radial5"/>
    <dgm:cxn modelId="{5E6C3CF1-604E-4CFD-96D9-C24C329A9463}" type="presParOf" srcId="{5617A06C-B568-49D5-873D-99D858924EB1}" destId="{4CB7A7EB-1EFD-4EB1-97FF-9CA2DC655279}" srcOrd="2" destOrd="0" presId="urn:microsoft.com/office/officeart/2005/8/layout/radial5"/>
    <dgm:cxn modelId="{DB7BDC06-2DA1-415B-9900-02ECBA8C3B00}" type="presParOf" srcId="{5617A06C-B568-49D5-873D-99D858924EB1}" destId="{B02458C9-2AA2-4C56-8F71-7798FD6B685A}" srcOrd="3" destOrd="0" presId="urn:microsoft.com/office/officeart/2005/8/layout/radial5"/>
    <dgm:cxn modelId="{02F7631E-031B-43C5-BFFB-2E328CC60B94}" type="presParOf" srcId="{B02458C9-2AA2-4C56-8F71-7798FD6B685A}" destId="{F0C57686-2056-4B9C-9D7A-991AA61FA800}" srcOrd="0" destOrd="0" presId="urn:microsoft.com/office/officeart/2005/8/layout/radial5"/>
    <dgm:cxn modelId="{FBA97CDD-EAD4-4257-9F2E-7E9A4953E39C}" type="presParOf" srcId="{5617A06C-B568-49D5-873D-99D858924EB1}" destId="{783FD9F6-7103-437E-B24E-338F1EF8617E}" srcOrd="4" destOrd="0" presId="urn:microsoft.com/office/officeart/2005/8/layout/radial5"/>
    <dgm:cxn modelId="{7E36E467-0E33-400A-AEF2-46F2995D373D}" type="presParOf" srcId="{5617A06C-B568-49D5-873D-99D858924EB1}" destId="{BCAE59F7-EBB9-4C07-87EF-3A7B8638F303}" srcOrd="5" destOrd="0" presId="urn:microsoft.com/office/officeart/2005/8/layout/radial5"/>
    <dgm:cxn modelId="{0C5910B5-5505-46B2-933E-3BBD5B5E0CA5}" type="presParOf" srcId="{BCAE59F7-EBB9-4C07-87EF-3A7B8638F303}" destId="{1FE43772-59BC-4CEA-A164-A2692A40ACC5}" srcOrd="0" destOrd="0" presId="urn:microsoft.com/office/officeart/2005/8/layout/radial5"/>
    <dgm:cxn modelId="{E14C1DB4-2568-4942-ABB7-49E1BF8B8155}" type="presParOf" srcId="{5617A06C-B568-49D5-873D-99D858924EB1}" destId="{E70CD815-A7CB-455B-B5A8-E9FDD681B831}" srcOrd="6" destOrd="0" presId="urn:microsoft.com/office/officeart/2005/8/layout/radial5"/>
    <dgm:cxn modelId="{92CCB308-F420-4957-B533-3DC9A657F224}" type="presParOf" srcId="{5617A06C-B568-49D5-873D-99D858924EB1}" destId="{94B0CDAA-5F71-4448-B663-735DB3B4F01A}" srcOrd="7" destOrd="0" presId="urn:microsoft.com/office/officeart/2005/8/layout/radial5"/>
    <dgm:cxn modelId="{AEFB4D7F-E634-49C6-A5FA-88BE619ED7AD}" type="presParOf" srcId="{94B0CDAA-5F71-4448-B663-735DB3B4F01A}" destId="{4F1B2D8E-B7CD-4F2C-8879-1A34547931A0}" srcOrd="0" destOrd="0" presId="urn:microsoft.com/office/officeart/2005/8/layout/radial5"/>
    <dgm:cxn modelId="{F0755589-99BE-4FB7-84C3-AE7896167BFF}" type="presParOf" srcId="{5617A06C-B568-49D5-873D-99D858924EB1}" destId="{B0A468F9-8213-4938-8C74-99CE46775F54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3CE84-E24F-4ED8-895B-B5DA79449C80}">
      <dsp:nvSpPr>
        <dsp:cNvPr id="0" name=""/>
        <dsp:cNvSpPr/>
      </dsp:nvSpPr>
      <dsp:spPr>
        <a:xfrm>
          <a:off x="2159" y="2189710"/>
          <a:ext cx="3770045" cy="146363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i="0" kern="1200" dirty="0">
              <a:effectLst/>
              <a:latin typeface="Montserrat" panose="00000500000000000000" pitchFamily="2" charset="0"/>
            </a:rPr>
            <a:t>1- Problématique et présentation du jeu de données</a:t>
          </a:r>
          <a:endParaRPr lang="fr-FR" sz="2000" b="1" kern="1200" dirty="0"/>
        </a:p>
      </dsp:txBody>
      <dsp:txXfrm>
        <a:off x="733977" y="2189710"/>
        <a:ext cx="2306409" cy="1463636"/>
      </dsp:txXfrm>
    </dsp:sp>
    <dsp:sp modelId="{65014259-E658-46EB-8B73-C4EFC50FB94A}">
      <dsp:nvSpPr>
        <dsp:cNvPr id="0" name=""/>
        <dsp:cNvSpPr/>
      </dsp:nvSpPr>
      <dsp:spPr>
        <a:xfrm>
          <a:off x="3544655" y="2159114"/>
          <a:ext cx="3828753" cy="1524829"/>
        </a:xfrm>
        <a:prstGeom prst="chevron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latin typeface="Montserrat" panose="00000500000000000000" pitchFamily="2" charset="0"/>
            </a:rPr>
            <a:t>2-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latin typeface="Montserrat" panose="00000500000000000000" pitchFamily="2" charset="0"/>
            </a:rPr>
            <a:t>A</a:t>
          </a:r>
          <a:r>
            <a:rPr lang="fr-FR" sz="2000" b="1" i="0" kern="1200" dirty="0">
              <a:effectLst/>
              <a:latin typeface="Montserrat" panose="00000500000000000000" pitchFamily="2" charset="0"/>
            </a:rPr>
            <a:t>nalyse pré-exploratoire du jeu de données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b="1" kern="1200" dirty="0"/>
        </a:p>
      </dsp:txBody>
      <dsp:txXfrm>
        <a:off x="4307070" y="2159114"/>
        <a:ext cx="2303924" cy="1524829"/>
      </dsp:txXfrm>
    </dsp:sp>
    <dsp:sp modelId="{1179B55E-347E-45FA-9037-493D39800CCB}">
      <dsp:nvSpPr>
        <dsp:cNvPr id="0" name=""/>
        <dsp:cNvSpPr/>
      </dsp:nvSpPr>
      <dsp:spPr>
        <a:xfrm>
          <a:off x="7145859" y="2112598"/>
          <a:ext cx="3300906" cy="1617861"/>
        </a:xfrm>
        <a:prstGeom prst="chevron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latin typeface="Montserrat" panose="00000500000000000000" pitchFamily="2" charset="0"/>
            </a:rPr>
            <a:t>3-C</a:t>
          </a:r>
          <a:r>
            <a:rPr lang="fr-FR" sz="2000" b="1" i="0" kern="1200" dirty="0">
              <a:effectLst/>
              <a:latin typeface="Montserrat" panose="00000500000000000000" pitchFamily="2" charset="0"/>
            </a:rPr>
            <a:t>onclusion</a:t>
          </a:r>
          <a:endParaRPr lang="fr-FR" sz="2000" b="1" kern="1200" dirty="0"/>
        </a:p>
      </dsp:txBody>
      <dsp:txXfrm>
        <a:off x="7954790" y="2112598"/>
        <a:ext cx="1683045" cy="1617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11E24-795D-4641-A8F5-D054ACE12BEE}">
      <dsp:nvSpPr>
        <dsp:cNvPr id="0" name=""/>
        <dsp:cNvSpPr/>
      </dsp:nvSpPr>
      <dsp:spPr>
        <a:xfrm>
          <a:off x="3834426" y="2109141"/>
          <a:ext cx="1505101" cy="15051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SCORING</a:t>
          </a:r>
        </a:p>
      </dsp:txBody>
      <dsp:txXfrm>
        <a:off x="4054843" y="2329558"/>
        <a:ext cx="1064267" cy="1064267"/>
      </dsp:txXfrm>
    </dsp:sp>
    <dsp:sp modelId="{18101E1D-F4EB-4A23-8BB5-5FFE16DAC480}">
      <dsp:nvSpPr>
        <dsp:cNvPr id="0" name=""/>
        <dsp:cNvSpPr/>
      </dsp:nvSpPr>
      <dsp:spPr>
        <a:xfrm rot="16200000">
          <a:off x="4427875" y="1562086"/>
          <a:ext cx="318204" cy="5117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b="1" kern="1200"/>
        </a:p>
      </dsp:txBody>
      <dsp:txXfrm>
        <a:off x="4475606" y="1712164"/>
        <a:ext cx="222743" cy="307040"/>
      </dsp:txXfrm>
    </dsp:sp>
    <dsp:sp modelId="{4CB7A7EB-1EFD-4EB1-97FF-9CA2DC655279}">
      <dsp:nvSpPr>
        <dsp:cNvPr id="0" name=""/>
        <dsp:cNvSpPr/>
      </dsp:nvSpPr>
      <dsp:spPr>
        <a:xfrm>
          <a:off x="3834426" y="3653"/>
          <a:ext cx="1505101" cy="150510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Internet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 err="1"/>
            <a:t>Users</a:t>
          </a:r>
          <a:endParaRPr lang="fr-FR" sz="1800" b="1" kern="1200" dirty="0"/>
        </a:p>
      </dsp:txBody>
      <dsp:txXfrm>
        <a:off x="4054843" y="224070"/>
        <a:ext cx="1064267" cy="1064267"/>
      </dsp:txXfrm>
    </dsp:sp>
    <dsp:sp modelId="{B02458C9-2AA2-4C56-8F71-7798FD6B685A}">
      <dsp:nvSpPr>
        <dsp:cNvPr id="0" name=""/>
        <dsp:cNvSpPr/>
      </dsp:nvSpPr>
      <dsp:spPr>
        <a:xfrm>
          <a:off x="5471613" y="2605824"/>
          <a:ext cx="318204" cy="5117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b="1" kern="1200"/>
        </a:p>
      </dsp:txBody>
      <dsp:txXfrm>
        <a:off x="5471613" y="2708171"/>
        <a:ext cx="222743" cy="307040"/>
      </dsp:txXfrm>
    </dsp:sp>
    <dsp:sp modelId="{783FD9F6-7103-437E-B24E-338F1EF8617E}">
      <dsp:nvSpPr>
        <dsp:cNvPr id="0" name=""/>
        <dsp:cNvSpPr/>
      </dsp:nvSpPr>
      <dsp:spPr>
        <a:xfrm>
          <a:off x="5939914" y="2109141"/>
          <a:ext cx="1505101" cy="150510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GNI</a:t>
          </a:r>
        </a:p>
      </dsp:txBody>
      <dsp:txXfrm>
        <a:off x="6160331" y="2329558"/>
        <a:ext cx="1064267" cy="1064267"/>
      </dsp:txXfrm>
    </dsp:sp>
    <dsp:sp modelId="{BCAE59F7-EBB9-4C07-87EF-3A7B8638F303}">
      <dsp:nvSpPr>
        <dsp:cNvPr id="0" name=""/>
        <dsp:cNvSpPr/>
      </dsp:nvSpPr>
      <dsp:spPr>
        <a:xfrm rot="5400000">
          <a:off x="4427875" y="3649562"/>
          <a:ext cx="318204" cy="5117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b="1" kern="1200"/>
        </a:p>
      </dsp:txBody>
      <dsp:txXfrm>
        <a:off x="4475606" y="3704179"/>
        <a:ext cx="222743" cy="307040"/>
      </dsp:txXfrm>
    </dsp:sp>
    <dsp:sp modelId="{E70CD815-A7CB-455B-B5A8-E9FDD681B831}">
      <dsp:nvSpPr>
        <dsp:cNvPr id="0" name=""/>
        <dsp:cNvSpPr/>
      </dsp:nvSpPr>
      <dsp:spPr>
        <a:xfrm>
          <a:off x="3834426" y="4214628"/>
          <a:ext cx="1505101" cy="150510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PIB par habitant</a:t>
          </a:r>
        </a:p>
      </dsp:txBody>
      <dsp:txXfrm>
        <a:off x="4054843" y="4435045"/>
        <a:ext cx="1064267" cy="1064267"/>
      </dsp:txXfrm>
    </dsp:sp>
    <dsp:sp modelId="{94B0CDAA-5F71-4448-B663-735DB3B4F01A}">
      <dsp:nvSpPr>
        <dsp:cNvPr id="0" name=""/>
        <dsp:cNvSpPr/>
      </dsp:nvSpPr>
      <dsp:spPr>
        <a:xfrm rot="10800000">
          <a:off x="3384137" y="2605824"/>
          <a:ext cx="318204" cy="5117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b="1" kern="1200"/>
        </a:p>
      </dsp:txBody>
      <dsp:txXfrm rot="10800000">
        <a:off x="3479598" y="2708171"/>
        <a:ext cx="222743" cy="307040"/>
      </dsp:txXfrm>
    </dsp:sp>
    <dsp:sp modelId="{B0A468F9-8213-4938-8C74-99CE46775F54}">
      <dsp:nvSpPr>
        <dsp:cNvPr id="0" name=""/>
        <dsp:cNvSpPr/>
      </dsp:nvSpPr>
      <dsp:spPr>
        <a:xfrm>
          <a:off x="1728938" y="2109141"/>
          <a:ext cx="1505101" cy="150510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 err="1"/>
            <a:t>Customers</a:t>
          </a:r>
          <a:endParaRPr lang="fr-FR" sz="1800" b="1" kern="1200" dirty="0"/>
        </a:p>
      </dsp:txBody>
      <dsp:txXfrm>
        <a:off x="1949355" y="2329558"/>
        <a:ext cx="1064267" cy="10642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B4EA1-70B5-48B3-9F3E-8DF84CF83867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2DA2B-B1A1-47B1-9A95-AF2A1B79ED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4356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B1A610-374F-4858-98AC-E6D05E2EF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020AEE-C378-43B8-9DBF-88E153B62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7DCBA4-FB8B-4AC4-9490-EE95FB7AB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65E96-9354-4BE7-BB40-E0243EF723DD}" type="datetime1">
              <a:rPr lang="fr-FR" smtClean="0"/>
              <a:t>12/01/2022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269E7E-725A-46B7-9E04-0E56123D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60CEAA-7A0C-462D-AA20-A797CF39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3556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9DCCB7-4C9C-4408-80B4-C8E116D3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4FCDE53-6664-422D-8901-07EB0BC56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0EF570-3725-4134-BE04-3EE0035F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329A-FCE2-4FD8-8A6D-EC8A4FFB7878}" type="datetime1">
              <a:rPr lang="fr-FR" smtClean="0"/>
              <a:t>12/01/2022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313D2D-F781-4C58-B46D-A50692C73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6242B4-614F-4AD9-9651-8384DD2B5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122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6826D66-7074-48EC-B829-E6A51BBCB7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C3ED537-4EC5-4048-98E8-752A88FE4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6C80CD-324C-4AEB-832F-2D3FBAF1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AE4DD-FD5A-4C6F-827E-54239F5A08C3}" type="datetime1">
              <a:rPr lang="fr-FR" smtClean="0"/>
              <a:t>12/01/2022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85A3A3-9025-4E4A-B90F-A56A1DB9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5CABFE-A2CE-4A4C-B0AA-E814847E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20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425F59-C73F-4DA6-8413-C4BF89EA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D3B7DE-75BB-4EEF-95CA-15B497C15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33CAE6-1DBD-4834-BC58-FDEC9390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8FDF2-8686-4D85-B21F-63FC4DDB5760}" type="datetime1">
              <a:rPr lang="fr-FR" smtClean="0"/>
              <a:t>12/01/2022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A757A2-7012-4E86-BAC2-E9E75C2C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9CEA9F-00DB-4F11-8CFC-C5E82D8B6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79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4E8A3F-681C-4BAE-8434-AFD709B87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E36E98-BBA5-4886-98BD-431BD2874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7A3753-08D5-44F0-96D6-AA5333FE2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45A8-6A82-4121-B54D-202F3516EDB8}" type="datetime1">
              <a:rPr lang="fr-FR" smtClean="0"/>
              <a:t>12/01/2022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BF81BA-57D6-406D-A096-1E7E80154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02BBCB-EB92-40F5-91C2-5EAE1EAF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817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3564B-B5AB-46F2-94F3-14D836F4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6F7DA-E551-463C-BF6E-CDE05F730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7E5AB9F-08BB-40C9-A468-43F6ABDB2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5DE6D9-873C-4B3F-960E-67A0AAAF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2065-2CDF-43E1-BBBC-019D3BFBCCC1}" type="datetime1">
              <a:rPr lang="fr-FR" smtClean="0"/>
              <a:t>12/01/2022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67F8954-A2B6-4E05-B028-211A19C2A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E68D50-23D7-4C44-A558-8DECCCE7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56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DA7851-1AF2-4648-9D93-F13382725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3EC25D-3D3B-41F4-B515-7054245E2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FCCBD4-673B-4FB5-8E4A-C73F735FD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39A8A62-1E09-4008-8A1A-3721B787F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031689F-BE74-4789-A5D4-924D402B48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C1A709A-D443-46A2-8ED9-2C656390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E1178-8466-4B8F-9C14-7B07043227D6}" type="datetime1">
              <a:rPr lang="fr-FR" smtClean="0"/>
              <a:t>12/01/2022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F26AC90-B412-4124-AA87-3104CF90D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6EEDD47-38B8-4D1C-9A14-EC6CBFFB9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983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CE4257-9932-4ED1-8288-201BBF5A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98F9C99-4D22-464E-A7FB-94EEB2602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CA14-B034-475B-9C03-29AA631B8546}" type="datetime1">
              <a:rPr lang="fr-FR" smtClean="0"/>
              <a:t>12/01/2022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3C6249E-9940-49C5-9A4F-8F1EBFF8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CDDD22-12A0-4E84-9CF6-0F5EACF0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009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1F7BE65-6271-43D5-A463-17445DFFA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2A702-AA4B-42AA-80E3-265A80815B7C}" type="datetime1">
              <a:rPr lang="fr-FR" smtClean="0"/>
              <a:t>12/01/2022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FCDED4C-4831-40E4-84E0-9BC519BB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1B227B-F3FE-42AD-9077-40F08D887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427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82F04B-604E-4236-91DC-C406F6BDF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C4EEA2-DCA9-411E-A90B-D9B249724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C829D14-579B-4ECB-80F9-227667B0E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9A829E-DEA1-4A61-8513-6932B7088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44E0F-7AE5-4CA8-8A08-D56F60EB7EEF}" type="datetime1">
              <a:rPr lang="fr-FR" smtClean="0"/>
              <a:t>12/01/2022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21214A-FE7F-4693-851A-56FD792A0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6A3390-31B6-4816-BBF3-02ECED258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534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CF02A0-CBEE-4C92-AE24-F536F7477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7733550-AA69-48AB-9672-8F4B13A1FB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3C705D-B191-415E-8E7C-82339108E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5DDC27-5129-4DEA-AE32-C77D76B6C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A6D8A-4FE9-4399-A802-3F9201CC96F2}" type="datetime1">
              <a:rPr lang="fr-FR" smtClean="0"/>
              <a:t>12/01/2022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22F3D7-9827-456B-B515-A4F9039E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0F3607-88FA-48FF-A5FA-73F3C874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1517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569BBD5-222D-4B4C-8CFA-2A9BFDA6E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6529A4-F75A-4003-9A43-2201E514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85A18F-9BE0-4CB8-B25A-6094842F6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310A1-FB7D-4F73-8E11-07008B7FD4C2}" type="datetime1">
              <a:rPr lang="fr-FR" smtClean="0"/>
              <a:t>12/01/2022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A4F7AB-A420-4325-B91B-138692A45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B28340-09BC-4D77-BC19-4F50DB12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7D11D-DD9B-4C9C-92E3-BA2FBF28BA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48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fif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catalog.worldbank.org/dataset/education-statistic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://datatopics.worldbank.org/educatio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5444C2FB-1068-4858-9025-C9592804C415}"/>
              </a:ext>
            </a:extLst>
          </p:cNvPr>
          <p:cNvSpPr txBox="1"/>
          <p:nvPr/>
        </p:nvSpPr>
        <p:spPr>
          <a:xfrm>
            <a:off x="7833995" y="6222445"/>
            <a:ext cx="537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" panose="00000500000000000000" pitchFamily="2" charset="0"/>
              </a:rPr>
              <a:t>Date de soutenance : 14 </a:t>
            </a:r>
            <a:r>
              <a:rPr lang="fr-FR" dirty="0" err="1">
                <a:latin typeface="Montserrat" panose="00000500000000000000" pitchFamily="2" charset="0"/>
              </a:rPr>
              <a:t>déc</a:t>
            </a:r>
            <a:r>
              <a:rPr lang="fr-FR" dirty="0">
                <a:latin typeface="Montserrat" panose="00000500000000000000" pitchFamily="2" charset="0"/>
              </a:rPr>
              <a:t> 2021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00E2D2D-DAF6-40A2-9167-929B44AF9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41" t="22325" r="541" b="3554"/>
          <a:stretch/>
        </p:blipFill>
        <p:spPr>
          <a:xfrm>
            <a:off x="119669" y="2102882"/>
            <a:ext cx="11439525" cy="361473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22C454F-CF78-4F26-9D27-13B0B5555B17}"/>
              </a:ext>
            </a:extLst>
          </p:cNvPr>
          <p:cNvSpPr txBox="1"/>
          <p:nvPr/>
        </p:nvSpPr>
        <p:spPr>
          <a:xfrm>
            <a:off x="119669" y="1598057"/>
            <a:ext cx="485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Montserrat" panose="00000500000000000000" pitchFamily="2" charset="0"/>
              </a:rPr>
              <a:t>Projet 2 – 60 heures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6CC41F5-0903-4CFD-B698-5557D164B961}"/>
              </a:ext>
            </a:extLst>
          </p:cNvPr>
          <p:cNvSpPr txBox="1"/>
          <p:nvPr/>
        </p:nvSpPr>
        <p:spPr>
          <a:xfrm>
            <a:off x="7833995" y="5853113"/>
            <a:ext cx="427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" panose="00000500000000000000" pitchFamily="2" charset="0"/>
              </a:rPr>
              <a:t>Réalisé par : Sabrine OUANNES</a:t>
            </a:r>
          </a:p>
        </p:txBody>
      </p:sp>
      <p:pic>
        <p:nvPicPr>
          <p:cNvPr id="14" name="Picture 2" descr="OpenClassrooms — Wikipédia">
            <a:extLst>
              <a:ext uri="{FF2B5EF4-FFF2-40B4-BE49-F238E27FC236}">
                <a16:creationId xmlns:a16="http://schemas.microsoft.com/office/drawing/2014/main" id="{1FD9076F-7D06-4052-A89E-B8DF92969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823" y="95857"/>
            <a:ext cx="1413856" cy="141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276F47D-459D-4607-B8DC-BBCC1C4E7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1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1FEA28F-12DE-4BD4-890A-3E4CA3CECE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35" r="8277"/>
          <a:stretch/>
        </p:blipFill>
        <p:spPr>
          <a:xfrm>
            <a:off x="1" y="34096"/>
            <a:ext cx="2324100" cy="115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26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6542E255-10E5-412F-833A-D85610ADD58E}"/>
              </a:ext>
            </a:extLst>
          </p:cNvPr>
          <p:cNvSpPr/>
          <p:nvPr/>
        </p:nvSpPr>
        <p:spPr>
          <a:xfrm>
            <a:off x="161924" y="476563"/>
            <a:ext cx="11420474" cy="1458262"/>
          </a:xfrm>
          <a:custGeom>
            <a:avLst/>
            <a:gdLst>
              <a:gd name="connsiteX0" fmla="*/ 0 w 11420474"/>
              <a:gd name="connsiteY0" fmla="*/ 145826 h 1458262"/>
              <a:gd name="connsiteX1" fmla="*/ 145826 w 11420474"/>
              <a:gd name="connsiteY1" fmla="*/ 0 h 1458262"/>
              <a:gd name="connsiteX2" fmla="*/ 11274648 w 11420474"/>
              <a:gd name="connsiteY2" fmla="*/ 0 h 1458262"/>
              <a:gd name="connsiteX3" fmla="*/ 11420474 w 11420474"/>
              <a:gd name="connsiteY3" fmla="*/ 145826 h 1458262"/>
              <a:gd name="connsiteX4" fmla="*/ 11420474 w 11420474"/>
              <a:gd name="connsiteY4" fmla="*/ 1312436 h 1458262"/>
              <a:gd name="connsiteX5" fmla="*/ 11274648 w 11420474"/>
              <a:gd name="connsiteY5" fmla="*/ 1458262 h 1458262"/>
              <a:gd name="connsiteX6" fmla="*/ 145826 w 11420474"/>
              <a:gd name="connsiteY6" fmla="*/ 1458262 h 1458262"/>
              <a:gd name="connsiteX7" fmla="*/ 0 w 11420474"/>
              <a:gd name="connsiteY7" fmla="*/ 1312436 h 1458262"/>
              <a:gd name="connsiteX8" fmla="*/ 0 w 11420474"/>
              <a:gd name="connsiteY8" fmla="*/ 145826 h 145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20474" h="1458262">
                <a:moveTo>
                  <a:pt x="0" y="145826"/>
                </a:moveTo>
                <a:cubicBezTo>
                  <a:pt x="0" y="65289"/>
                  <a:pt x="65289" y="0"/>
                  <a:pt x="145826" y="0"/>
                </a:cubicBezTo>
                <a:lnTo>
                  <a:pt x="11274648" y="0"/>
                </a:lnTo>
                <a:cubicBezTo>
                  <a:pt x="11355185" y="0"/>
                  <a:pt x="11420474" y="65289"/>
                  <a:pt x="11420474" y="145826"/>
                </a:cubicBezTo>
                <a:lnTo>
                  <a:pt x="11420474" y="1312436"/>
                </a:lnTo>
                <a:cubicBezTo>
                  <a:pt x="11420474" y="1392973"/>
                  <a:pt x="11355185" y="1458262"/>
                  <a:pt x="11274648" y="1458262"/>
                </a:cubicBezTo>
                <a:lnTo>
                  <a:pt x="145826" y="1458262"/>
                </a:lnTo>
                <a:cubicBezTo>
                  <a:pt x="65289" y="1458262"/>
                  <a:pt x="0" y="1392973"/>
                  <a:pt x="0" y="1312436"/>
                </a:cubicBezTo>
                <a:lnTo>
                  <a:pt x="0" y="14582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5641" tIns="45720" rIns="45721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200" b="1" kern="1200" dirty="0">
                <a:latin typeface="Montserrat" panose="00000500000000000000" pitchFamily="2" charset="0"/>
              </a:rPr>
              <a:t>-Population, total</a:t>
            </a:r>
          </a:p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200" b="1" kern="1200" dirty="0">
                <a:latin typeface="Montserrat" panose="00000500000000000000" pitchFamily="2" charset="0"/>
              </a:rPr>
              <a:t>-Population </a:t>
            </a:r>
            <a:r>
              <a:rPr lang="fr-FR" sz="1200" b="1" kern="1200" dirty="0" err="1">
                <a:latin typeface="Montserrat" panose="00000500000000000000" pitchFamily="2" charset="0"/>
              </a:rPr>
              <a:t>growth</a:t>
            </a:r>
            <a:r>
              <a:rPr lang="fr-FR" sz="1200" b="1" kern="1200" dirty="0">
                <a:latin typeface="Montserrat" panose="00000500000000000000" pitchFamily="2" charset="0"/>
              </a:rPr>
              <a:t> (</a:t>
            </a:r>
            <a:r>
              <a:rPr lang="fr-FR" sz="1200" b="1" kern="1200" dirty="0" err="1">
                <a:latin typeface="Montserrat" panose="00000500000000000000" pitchFamily="2" charset="0"/>
              </a:rPr>
              <a:t>annual</a:t>
            </a:r>
            <a:r>
              <a:rPr lang="fr-FR" sz="1200" b="1" kern="1200" dirty="0">
                <a:latin typeface="Montserrat" panose="00000500000000000000" pitchFamily="2" charset="0"/>
              </a:rPr>
              <a:t> %)’,</a:t>
            </a:r>
          </a:p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200" b="1" kern="1200" dirty="0">
                <a:latin typeface="Montserrat" panose="00000500000000000000" pitchFamily="2" charset="0"/>
              </a:rPr>
              <a:t>-Population of the official </a:t>
            </a:r>
            <a:r>
              <a:rPr lang="fr-FR" sz="1200" b="1" kern="1200" dirty="0" err="1">
                <a:latin typeface="Montserrat" panose="00000500000000000000" pitchFamily="2" charset="0"/>
              </a:rPr>
              <a:t>age</a:t>
            </a:r>
            <a:r>
              <a:rPr lang="fr-FR" sz="1200" b="1" kern="1200" dirty="0">
                <a:latin typeface="Montserrat" panose="00000500000000000000" pitchFamily="2" charset="0"/>
              </a:rPr>
              <a:t> for </a:t>
            </a:r>
            <a:r>
              <a:rPr lang="fr-FR" sz="1200" b="1" kern="1200" dirty="0" err="1">
                <a:latin typeface="Montserrat" panose="00000500000000000000" pitchFamily="2" charset="0"/>
              </a:rPr>
              <a:t>tertiary</a:t>
            </a:r>
            <a:r>
              <a:rPr lang="fr-FR" sz="1200" b="1" kern="1200" dirty="0">
                <a:latin typeface="Montserrat" panose="00000500000000000000" pitchFamily="2" charset="0"/>
              </a:rPr>
              <a:t> </a:t>
            </a:r>
            <a:r>
              <a:rPr lang="fr-FR" sz="1200" b="1" kern="1200" dirty="0" err="1">
                <a:latin typeface="Montserrat" panose="00000500000000000000" pitchFamily="2" charset="0"/>
              </a:rPr>
              <a:t>education</a:t>
            </a:r>
            <a:r>
              <a:rPr lang="fr-FR" sz="1200" b="1" kern="1200" dirty="0">
                <a:latin typeface="Montserrat" panose="00000500000000000000" pitchFamily="2" charset="0"/>
              </a:rPr>
              <a:t>, </a:t>
            </a:r>
            <a:r>
              <a:rPr lang="fr-FR" sz="1200" b="1" kern="1200" dirty="0" err="1">
                <a:latin typeface="Montserrat" panose="00000500000000000000" pitchFamily="2" charset="0"/>
              </a:rPr>
              <a:t>both</a:t>
            </a:r>
            <a:r>
              <a:rPr lang="fr-FR" sz="1200" b="1" kern="1200" dirty="0">
                <a:latin typeface="Montserrat" panose="00000500000000000000" pitchFamily="2" charset="0"/>
              </a:rPr>
              <a:t> sexes (</a:t>
            </a:r>
            <a:r>
              <a:rPr lang="fr-FR" sz="1200" b="1" kern="1200" dirty="0" err="1">
                <a:latin typeface="Montserrat" panose="00000500000000000000" pitchFamily="2" charset="0"/>
              </a:rPr>
              <a:t>number</a:t>
            </a:r>
            <a:r>
              <a:rPr lang="fr-FR" sz="1200" b="1" kern="1200" dirty="0">
                <a:latin typeface="Montserrat" panose="00000500000000000000" pitchFamily="2" charset="0"/>
              </a:rPr>
              <a:t>)</a:t>
            </a:r>
          </a:p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200" b="1" kern="1200" dirty="0">
                <a:latin typeface="Montserrat" panose="00000500000000000000" pitchFamily="2" charset="0"/>
              </a:rPr>
              <a:t>-Population of the official </a:t>
            </a:r>
            <a:r>
              <a:rPr lang="fr-FR" sz="1200" b="1" kern="1200" dirty="0" err="1">
                <a:latin typeface="Montserrat" panose="00000500000000000000" pitchFamily="2" charset="0"/>
              </a:rPr>
              <a:t>age</a:t>
            </a:r>
            <a:r>
              <a:rPr lang="fr-FR" sz="1200" b="1" kern="1200" dirty="0">
                <a:latin typeface="Montserrat" panose="00000500000000000000" pitchFamily="2" charset="0"/>
              </a:rPr>
              <a:t> for </a:t>
            </a:r>
            <a:r>
              <a:rPr lang="fr-FR" sz="1200" b="1" kern="1200" dirty="0" err="1">
                <a:latin typeface="Montserrat" panose="00000500000000000000" pitchFamily="2" charset="0"/>
              </a:rPr>
              <a:t>upper</a:t>
            </a:r>
            <a:r>
              <a:rPr lang="fr-FR" sz="1200" b="1" kern="1200" dirty="0">
                <a:latin typeface="Montserrat" panose="00000500000000000000" pitchFamily="2" charset="0"/>
              </a:rPr>
              <a:t> </a:t>
            </a:r>
            <a:r>
              <a:rPr lang="fr-FR" sz="1200" b="1" kern="1200" dirty="0" err="1">
                <a:latin typeface="Montserrat" panose="00000500000000000000" pitchFamily="2" charset="0"/>
              </a:rPr>
              <a:t>secondary</a:t>
            </a:r>
            <a:r>
              <a:rPr lang="fr-FR" sz="1200" b="1" kern="1200" dirty="0">
                <a:latin typeface="Montserrat" panose="00000500000000000000" pitchFamily="2" charset="0"/>
              </a:rPr>
              <a:t> </a:t>
            </a:r>
            <a:r>
              <a:rPr lang="fr-FR" sz="1200" b="1" kern="1200" dirty="0" err="1">
                <a:latin typeface="Montserrat" panose="00000500000000000000" pitchFamily="2" charset="0"/>
              </a:rPr>
              <a:t>education</a:t>
            </a:r>
            <a:r>
              <a:rPr lang="fr-FR" sz="1200" b="1" kern="1200" dirty="0">
                <a:latin typeface="Montserrat" panose="00000500000000000000" pitchFamily="2" charset="0"/>
              </a:rPr>
              <a:t>, </a:t>
            </a:r>
            <a:r>
              <a:rPr lang="fr-FR" sz="1200" b="1" kern="1200" dirty="0" err="1">
                <a:latin typeface="Montserrat" panose="00000500000000000000" pitchFamily="2" charset="0"/>
              </a:rPr>
              <a:t>both</a:t>
            </a:r>
            <a:r>
              <a:rPr lang="fr-FR" sz="1200" b="1" kern="1200" dirty="0">
                <a:latin typeface="Montserrat" panose="00000500000000000000" pitchFamily="2" charset="0"/>
              </a:rPr>
              <a:t> sexes (</a:t>
            </a:r>
            <a:r>
              <a:rPr lang="fr-FR" sz="1200" b="1" kern="1200" dirty="0" err="1">
                <a:latin typeface="Montserrat" panose="00000500000000000000" pitchFamily="2" charset="0"/>
              </a:rPr>
              <a:t>number</a:t>
            </a:r>
            <a:r>
              <a:rPr lang="fr-FR" sz="1200" b="1" kern="1200" dirty="0">
                <a:latin typeface="Montserrat" panose="00000500000000000000" pitchFamily="2" charset="0"/>
              </a:rPr>
              <a:t>)</a:t>
            </a:r>
          </a:p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200" b="1" kern="1200" dirty="0">
                <a:latin typeface="Montserrat" panose="00000500000000000000" pitchFamily="2" charset="0"/>
              </a:rPr>
              <a:t>-Population, </a:t>
            </a:r>
            <a:r>
              <a:rPr lang="fr-FR" sz="1200" b="1" kern="1200" dirty="0" err="1">
                <a:latin typeface="Montserrat" panose="00000500000000000000" pitchFamily="2" charset="0"/>
              </a:rPr>
              <a:t>ages</a:t>
            </a:r>
            <a:r>
              <a:rPr lang="fr-FR" sz="1200" b="1" kern="1200" dirty="0">
                <a:latin typeface="Montserrat" panose="00000500000000000000" pitchFamily="2" charset="0"/>
              </a:rPr>
              <a:t> 15-64, total</a:t>
            </a:r>
          </a:p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200" b="1" kern="1200" dirty="0">
                <a:latin typeface="Montserrat" panose="00000500000000000000" pitchFamily="2" charset="0"/>
              </a:rPr>
              <a:t>-Population, </a:t>
            </a:r>
            <a:r>
              <a:rPr lang="fr-FR" sz="1200" b="1" kern="1200" dirty="0" err="1">
                <a:latin typeface="Montserrat" panose="00000500000000000000" pitchFamily="2" charset="0"/>
              </a:rPr>
              <a:t>ages</a:t>
            </a:r>
            <a:r>
              <a:rPr lang="fr-FR" sz="1200" b="1" kern="1200" dirty="0">
                <a:latin typeface="Montserrat" panose="00000500000000000000" pitchFamily="2" charset="0"/>
              </a:rPr>
              <a:t> 15-24, total</a:t>
            </a:r>
            <a:endParaRPr lang="fr-FR" sz="1200" b="1" kern="12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AEE579D-898D-476A-9228-F8F057029FDA}"/>
              </a:ext>
            </a:extLst>
          </p:cNvPr>
          <p:cNvSpPr/>
          <p:nvPr/>
        </p:nvSpPr>
        <p:spPr>
          <a:xfrm>
            <a:off x="254211" y="578373"/>
            <a:ext cx="2284094" cy="1166610"/>
          </a:xfrm>
          <a:prstGeom prst="roundRect">
            <a:avLst>
              <a:gd name="adj" fmla="val 1000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000" r="-6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9C928C0-478D-488C-965E-699316ADAD73}"/>
              </a:ext>
            </a:extLst>
          </p:cNvPr>
          <p:cNvSpPr/>
          <p:nvPr/>
        </p:nvSpPr>
        <p:spPr>
          <a:xfrm>
            <a:off x="161924" y="2080651"/>
            <a:ext cx="11420474" cy="1458262"/>
          </a:xfrm>
          <a:custGeom>
            <a:avLst/>
            <a:gdLst>
              <a:gd name="connsiteX0" fmla="*/ 0 w 11420474"/>
              <a:gd name="connsiteY0" fmla="*/ 145826 h 1458262"/>
              <a:gd name="connsiteX1" fmla="*/ 145826 w 11420474"/>
              <a:gd name="connsiteY1" fmla="*/ 0 h 1458262"/>
              <a:gd name="connsiteX2" fmla="*/ 11274648 w 11420474"/>
              <a:gd name="connsiteY2" fmla="*/ 0 h 1458262"/>
              <a:gd name="connsiteX3" fmla="*/ 11420474 w 11420474"/>
              <a:gd name="connsiteY3" fmla="*/ 145826 h 1458262"/>
              <a:gd name="connsiteX4" fmla="*/ 11420474 w 11420474"/>
              <a:gd name="connsiteY4" fmla="*/ 1312436 h 1458262"/>
              <a:gd name="connsiteX5" fmla="*/ 11274648 w 11420474"/>
              <a:gd name="connsiteY5" fmla="*/ 1458262 h 1458262"/>
              <a:gd name="connsiteX6" fmla="*/ 145826 w 11420474"/>
              <a:gd name="connsiteY6" fmla="*/ 1458262 h 1458262"/>
              <a:gd name="connsiteX7" fmla="*/ 0 w 11420474"/>
              <a:gd name="connsiteY7" fmla="*/ 1312436 h 1458262"/>
              <a:gd name="connsiteX8" fmla="*/ 0 w 11420474"/>
              <a:gd name="connsiteY8" fmla="*/ 145826 h 145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20474" h="1458262">
                <a:moveTo>
                  <a:pt x="0" y="145826"/>
                </a:moveTo>
                <a:cubicBezTo>
                  <a:pt x="0" y="65289"/>
                  <a:pt x="65289" y="0"/>
                  <a:pt x="145826" y="0"/>
                </a:cubicBezTo>
                <a:lnTo>
                  <a:pt x="11274648" y="0"/>
                </a:lnTo>
                <a:cubicBezTo>
                  <a:pt x="11355185" y="0"/>
                  <a:pt x="11420474" y="65289"/>
                  <a:pt x="11420474" y="145826"/>
                </a:cubicBezTo>
                <a:lnTo>
                  <a:pt x="11420474" y="1312436"/>
                </a:lnTo>
                <a:cubicBezTo>
                  <a:pt x="11420474" y="1392973"/>
                  <a:pt x="11355185" y="1458262"/>
                  <a:pt x="11274648" y="1458262"/>
                </a:cubicBezTo>
                <a:lnTo>
                  <a:pt x="145826" y="1458262"/>
                </a:lnTo>
                <a:cubicBezTo>
                  <a:pt x="65289" y="1458262"/>
                  <a:pt x="0" y="1392973"/>
                  <a:pt x="0" y="1312436"/>
                </a:cubicBezTo>
                <a:lnTo>
                  <a:pt x="0" y="14582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98501" tIns="68580" rIns="68581" bIns="6858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b="1" kern="1200" dirty="0">
                <a:latin typeface="Montserrat" panose="00000500000000000000" pitchFamily="2" charset="0"/>
              </a:rPr>
              <a:t>-</a:t>
            </a:r>
            <a:r>
              <a:rPr lang="fr-FR" sz="1800" b="1" kern="1200" dirty="0" err="1">
                <a:latin typeface="Montserrat" panose="00000500000000000000" pitchFamily="2" charset="0"/>
              </a:rPr>
              <a:t>Enrolment</a:t>
            </a:r>
            <a:r>
              <a:rPr lang="fr-FR" sz="1800" b="1" kern="1200" dirty="0">
                <a:latin typeface="Montserrat" panose="00000500000000000000" pitchFamily="2" charset="0"/>
              </a:rPr>
              <a:t> in </a:t>
            </a:r>
            <a:r>
              <a:rPr lang="fr-FR" sz="1800" b="1" kern="1200" dirty="0" err="1">
                <a:latin typeface="Montserrat" panose="00000500000000000000" pitchFamily="2" charset="0"/>
              </a:rPr>
              <a:t>tertiary</a:t>
            </a:r>
            <a:r>
              <a:rPr lang="fr-FR" sz="1800" b="1" kern="1200" dirty="0">
                <a:latin typeface="Montserrat" panose="00000500000000000000" pitchFamily="2" charset="0"/>
              </a:rPr>
              <a:t> </a:t>
            </a:r>
            <a:r>
              <a:rPr lang="fr-FR" sz="1800" b="1" kern="1200" dirty="0" err="1">
                <a:latin typeface="Montserrat" panose="00000500000000000000" pitchFamily="2" charset="0"/>
              </a:rPr>
              <a:t>education</a:t>
            </a:r>
            <a:r>
              <a:rPr lang="fr-FR" sz="1800" b="1" kern="1200" dirty="0">
                <a:latin typeface="Montserrat" panose="00000500000000000000" pitchFamily="2" charset="0"/>
              </a:rPr>
              <a:t>, all programmes, </a:t>
            </a:r>
            <a:r>
              <a:rPr lang="fr-FR" sz="1800" b="1" kern="1200" dirty="0" err="1">
                <a:latin typeface="Montserrat" panose="00000500000000000000" pitchFamily="2" charset="0"/>
              </a:rPr>
              <a:t>both</a:t>
            </a:r>
            <a:r>
              <a:rPr lang="fr-FR" sz="1800" b="1" kern="1200" dirty="0">
                <a:latin typeface="Montserrat" panose="00000500000000000000" pitchFamily="2" charset="0"/>
              </a:rPr>
              <a:t> sexes (</a:t>
            </a:r>
            <a:r>
              <a:rPr lang="fr-FR" sz="1800" b="1" kern="1200" dirty="0" err="1">
                <a:latin typeface="Montserrat" panose="00000500000000000000" pitchFamily="2" charset="0"/>
              </a:rPr>
              <a:t>number</a:t>
            </a:r>
            <a:r>
              <a:rPr lang="fr-FR" sz="1800" b="1" kern="1200" dirty="0">
                <a:latin typeface="Montserrat" panose="00000500000000000000" pitchFamily="2" charset="0"/>
              </a:rPr>
              <a:t>)</a:t>
            </a:r>
          </a:p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b="1" kern="1200" dirty="0">
                <a:latin typeface="Montserrat" panose="00000500000000000000" pitchFamily="2" charset="0"/>
              </a:rPr>
              <a:t>-</a:t>
            </a:r>
            <a:r>
              <a:rPr lang="fr-FR" sz="1800" b="1" kern="1200" dirty="0" err="1">
                <a:latin typeface="Montserrat" panose="00000500000000000000" pitchFamily="2" charset="0"/>
              </a:rPr>
              <a:t>Enrolment</a:t>
            </a:r>
            <a:r>
              <a:rPr lang="fr-FR" sz="1800" b="1" kern="1200" dirty="0">
                <a:latin typeface="Montserrat" panose="00000500000000000000" pitchFamily="2" charset="0"/>
              </a:rPr>
              <a:t> in </a:t>
            </a:r>
            <a:r>
              <a:rPr lang="fr-FR" sz="1800" b="1" kern="1200" dirty="0" err="1">
                <a:latin typeface="Montserrat" panose="00000500000000000000" pitchFamily="2" charset="0"/>
              </a:rPr>
              <a:t>upper</a:t>
            </a:r>
            <a:r>
              <a:rPr lang="fr-FR" sz="1800" b="1" kern="1200" dirty="0">
                <a:latin typeface="Montserrat" panose="00000500000000000000" pitchFamily="2" charset="0"/>
              </a:rPr>
              <a:t> </a:t>
            </a:r>
            <a:r>
              <a:rPr lang="fr-FR" sz="1800" b="1" kern="1200" dirty="0" err="1">
                <a:latin typeface="Montserrat" panose="00000500000000000000" pitchFamily="2" charset="0"/>
              </a:rPr>
              <a:t>secondary</a:t>
            </a:r>
            <a:r>
              <a:rPr lang="fr-FR" sz="1800" b="1" kern="1200" dirty="0">
                <a:latin typeface="Montserrat" panose="00000500000000000000" pitchFamily="2" charset="0"/>
              </a:rPr>
              <a:t> </a:t>
            </a:r>
            <a:r>
              <a:rPr lang="fr-FR" sz="1800" b="1" kern="1200" dirty="0" err="1">
                <a:latin typeface="Montserrat" panose="00000500000000000000" pitchFamily="2" charset="0"/>
              </a:rPr>
              <a:t>general</a:t>
            </a:r>
            <a:r>
              <a:rPr lang="fr-FR" sz="1800" b="1" kern="1200" dirty="0">
                <a:latin typeface="Montserrat" panose="00000500000000000000" pitchFamily="2" charset="0"/>
              </a:rPr>
              <a:t>, </a:t>
            </a:r>
            <a:r>
              <a:rPr lang="fr-FR" sz="1800" b="1" kern="1200" dirty="0" err="1">
                <a:latin typeface="Montserrat" panose="00000500000000000000" pitchFamily="2" charset="0"/>
              </a:rPr>
              <a:t>both</a:t>
            </a:r>
            <a:r>
              <a:rPr lang="fr-FR" sz="1800" b="1" kern="1200" dirty="0">
                <a:latin typeface="Montserrat" panose="00000500000000000000" pitchFamily="2" charset="0"/>
              </a:rPr>
              <a:t> sexes (</a:t>
            </a:r>
            <a:r>
              <a:rPr lang="fr-FR" sz="1800" b="1" kern="1200" dirty="0" err="1">
                <a:latin typeface="Montserrat" panose="00000500000000000000" pitchFamily="2" charset="0"/>
              </a:rPr>
              <a:t>number</a:t>
            </a:r>
            <a:r>
              <a:rPr lang="fr-FR" sz="1800" b="1" kern="1200" dirty="0">
                <a:latin typeface="Montserrat" panose="00000500000000000000" pitchFamily="2" charset="0"/>
              </a:rPr>
              <a:t>)</a:t>
            </a:r>
            <a:endParaRPr lang="fr-FR" sz="1800" b="1" kern="120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140656-4600-4976-8F44-1189ECE65FE4}"/>
              </a:ext>
            </a:extLst>
          </p:cNvPr>
          <p:cNvSpPr/>
          <p:nvPr/>
        </p:nvSpPr>
        <p:spPr>
          <a:xfrm>
            <a:off x="307750" y="2226478"/>
            <a:ext cx="2284094" cy="1166610"/>
          </a:xfrm>
          <a:prstGeom prst="roundRect">
            <a:avLst>
              <a:gd name="adj" fmla="val 10000"/>
            </a:avLst>
          </a:prstGeom>
          <a:blipFill>
            <a:blip r:embed="rId3"/>
            <a:srcRect/>
            <a:stretch>
              <a:fillRect t="-3000" b="-3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2BE6414B-6138-4D38-80F4-5B106D929FE0}"/>
              </a:ext>
            </a:extLst>
          </p:cNvPr>
          <p:cNvSpPr/>
          <p:nvPr/>
        </p:nvSpPr>
        <p:spPr>
          <a:xfrm>
            <a:off x="161924" y="3684740"/>
            <a:ext cx="11420474" cy="1458262"/>
          </a:xfrm>
          <a:custGeom>
            <a:avLst/>
            <a:gdLst>
              <a:gd name="connsiteX0" fmla="*/ 0 w 11420474"/>
              <a:gd name="connsiteY0" fmla="*/ 145826 h 1458262"/>
              <a:gd name="connsiteX1" fmla="*/ 145826 w 11420474"/>
              <a:gd name="connsiteY1" fmla="*/ 0 h 1458262"/>
              <a:gd name="connsiteX2" fmla="*/ 11274648 w 11420474"/>
              <a:gd name="connsiteY2" fmla="*/ 0 h 1458262"/>
              <a:gd name="connsiteX3" fmla="*/ 11420474 w 11420474"/>
              <a:gd name="connsiteY3" fmla="*/ 145826 h 1458262"/>
              <a:gd name="connsiteX4" fmla="*/ 11420474 w 11420474"/>
              <a:gd name="connsiteY4" fmla="*/ 1312436 h 1458262"/>
              <a:gd name="connsiteX5" fmla="*/ 11274648 w 11420474"/>
              <a:gd name="connsiteY5" fmla="*/ 1458262 h 1458262"/>
              <a:gd name="connsiteX6" fmla="*/ 145826 w 11420474"/>
              <a:gd name="connsiteY6" fmla="*/ 1458262 h 1458262"/>
              <a:gd name="connsiteX7" fmla="*/ 0 w 11420474"/>
              <a:gd name="connsiteY7" fmla="*/ 1312436 h 1458262"/>
              <a:gd name="connsiteX8" fmla="*/ 0 w 11420474"/>
              <a:gd name="connsiteY8" fmla="*/ 145826 h 145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20474" h="1458262">
                <a:moveTo>
                  <a:pt x="0" y="145826"/>
                </a:moveTo>
                <a:cubicBezTo>
                  <a:pt x="0" y="65289"/>
                  <a:pt x="65289" y="0"/>
                  <a:pt x="145826" y="0"/>
                </a:cubicBezTo>
                <a:lnTo>
                  <a:pt x="11274648" y="0"/>
                </a:lnTo>
                <a:cubicBezTo>
                  <a:pt x="11355185" y="0"/>
                  <a:pt x="11420474" y="65289"/>
                  <a:pt x="11420474" y="145826"/>
                </a:cubicBezTo>
                <a:lnTo>
                  <a:pt x="11420474" y="1312436"/>
                </a:lnTo>
                <a:cubicBezTo>
                  <a:pt x="11420474" y="1392973"/>
                  <a:pt x="11355185" y="1458262"/>
                  <a:pt x="11274648" y="1458262"/>
                </a:cubicBezTo>
                <a:lnTo>
                  <a:pt x="145826" y="1458262"/>
                </a:lnTo>
                <a:cubicBezTo>
                  <a:pt x="65289" y="1458262"/>
                  <a:pt x="0" y="1392973"/>
                  <a:pt x="0" y="1312436"/>
                </a:cubicBezTo>
                <a:lnTo>
                  <a:pt x="0" y="14582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98501" tIns="68580" rIns="68581" bIns="6858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b="1" kern="1200" dirty="0">
                <a:latin typeface="Montserrat" panose="00000500000000000000" pitchFamily="2" charset="0"/>
              </a:rPr>
              <a:t>-GDP per capita (</a:t>
            </a:r>
            <a:r>
              <a:rPr lang="fr-FR" sz="1800" b="1" kern="1200" dirty="0" err="1">
                <a:latin typeface="Montserrat" panose="00000500000000000000" pitchFamily="2" charset="0"/>
              </a:rPr>
              <a:t>current</a:t>
            </a:r>
            <a:r>
              <a:rPr lang="fr-FR" sz="1800" b="1" kern="1200" dirty="0">
                <a:latin typeface="Montserrat" panose="00000500000000000000" pitchFamily="2" charset="0"/>
              </a:rPr>
              <a:t> US$)</a:t>
            </a:r>
          </a:p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b="1" kern="1200" dirty="0">
                <a:latin typeface="Montserrat" panose="00000500000000000000" pitchFamily="2" charset="0"/>
              </a:rPr>
              <a:t>-GDP at </a:t>
            </a:r>
            <a:r>
              <a:rPr lang="fr-FR" sz="1800" b="1" kern="1200" dirty="0" err="1">
                <a:latin typeface="Montserrat" panose="00000500000000000000" pitchFamily="2" charset="0"/>
              </a:rPr>
              <a:t>market</a:t>
            </a:r>
            <a:r>
              <a:rPr lang="fr-FR" sz="1800" b="1" kern="1200" dirty="0">
                <a:latin typeface="Montserrat" panose="00000500000000000000" pitchFamily="2" charset="0"/>
              </a:rPr>
              <a:t> </a:t>
            </a:r>
            <a:r>
              <a:rPr lang="fr-FR" sz="1800" b="1" kern="1200" dirty="0" err="1">
                <a:latin typeface="Montserrat" panose="00000500000000000000" pitchFamily="2" charset="0"/>
              </a:rPr>
              <a:t>prices</a:t>
            </a:r>
            <a:r>
              <a:rPr lang="fr-FR" sz="1800" b="1" kern="1200" dirty="0">
                <a:latin typeface="Montserrat" panose="00000500000000000000" pitchFamily="2" charset="0"/>
              </a:rPr>
              <a:t> (</a:t>
            </a:r>
            <a:r>
              <a:rPr lang="fr-FR" sz="1800" b="1" kern="1200" dirty="0" err="1">
                <a:latin typeface="Montserrat" panose="00000500000000000000" pitchFamily="2" charset="0"/>
              </a:rPr>
              <a:t>current</a:t>
            </a:r>
            <a:r>
              <a:rPr lang="fr-FR" sz="1800" b="1" kern="1200" dirty="0">
                <a:latin typeface="Montserrat" panose="00000500000000000000" pitchFamily="2" charset="0"/>
              </a:rPr>
              <a:t> US$)</a:t>
            </a:r>
          </a:p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b="1" kern="1200" dirty="0">
                <a:latin typeface="Montserrat" panose="00000500000000000000" pitchFamily="2" charset="0"/>
              </a:rPr>
              <a:t>-GNI (</a:t>
            </a:r>
            <a:r>
              <a:rPr lang="fr-FR" sz="1800" b="1" kern="1200" dirty="0" err="1">
                <a:latin typeface="Montserrat" panose="00000500000000000000" pitchFamily="2" charset="0"/>
              </a:rPr>
              <a:t>current</a:t>
            </a:r>
            <a:r>
              <a:rPr lang="fr-FR" sz="1800" b="1" kern="1200" dirty="0">
                <a:latin typeface="Montserrat" panose="00000500000000000000" pitchFamily="2" charset="0"/>
              </a:rPr>
              <a:t> US$)</a:t>
            </a:r>
            <a:endParaRPr lang="fr-FR" sz="1800" b="1" kern="12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9BF1453-F6B0-4A00-B5D2-B7E155536EB1}"/>
              </a:ext>
            </a:extLst>
          </p:cNvPr>
          <p:cNvSpPr/>
          <p:nvPr/>
        </p:nvSpPr>
        <p:spPr>
          <a:xfrm>
            <a:off x="307750" y="3830567"/>
            <a:ext cx="2284094" cy="1166610"/>
          </a:xfrm>
          <a:prstGeom prst="roundRect">
            <a:avLst>
              <a:gd name="adj" fmla="val 1000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000" b="-4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EF26B68D-3C17-4CF0-896F-1F53FA343C25}"/>
              </a:ext>
            </a:extLst>
          </p:cNvPr>
          <p:cNvSpPr/>
          <p:nvPr/>
        </p:nvSpPr>
        <p:spPr>
          <a:xfrm>
            <a:off x="161924" y="5288829"/>
            <a:ext cx="11420474" cy="1458262"/>
          </a:xfrm>
          <a:custGeom>
            <a:avLst/>
            <a:gdLst>
              <a:gd name="connsiteX0" fmla="*/ 0 w 11420474"/>
              <a:gd name="connsiteY0" fmla="*/ 145826 h 1458262"/>
              <a:gd name="connsiteX1" fmla="*/ 145826 w 11420474"/>
              <a:gd name="connsiteY1" fmla="*/ 0 h 1458262"/>
              <a:gd name="connsiteX2" fmla="*/ 11274648 w 11420474"/>
              <a:gd name="connsiteY2" fmla="*/ 0 h 1458262"/>
              <a:gd name="connsiteX3" fmla="*/ 11420474 w 11420474"/>
              <a:gd name="connsiteY3" fmla="*/ 145826 h 1458262"/>
              <a:gd name="connsiteX4" fmla="*/ 11420474 w 11420474"/>
              <a:gd name="connsiteY4" fmla="*/ 1312436 h 1458262"/>
              <a:gd name="connsiteX5" fmla="*/ 11274648 w 11420474"/>
              <a:gd name="connsiteY5" fmla="*/ 1458262 h 1458262"/>
              <a:gd name="connsiteX6" fmla="*/ 145826 w 11420474"/>
              <a:gd name="connsiteY6" fmla="*/ 1458262 h 1458262"/>
              <a:gd name="connsiteX7" fmla="*/ 0 w 11420474"/>
              <a:gd name="connsiteY7" fmla="*/ 1312436 h 1458262"/>
              <a:gd name="connsiteX8" fmla="*/ 0 w 11420474"/>
              <a:gd name="connsiteY8" fmla="*/ 145826 h 145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20474" h="1458262">
                <a:moveTo>
                  <a:pt x="0" y="145826"/>
                </a:moveTo>
                <a:cubicBezTo>
                  <a:pt x="0" y="65289"/>
                  <a:pt x="65289" y="0"/>
                  <a:pt x="145826" y="0"/>
                </a:cubicBezTo>
                <a:lnTo>
                  <a:pt x="11274648" y="0"/>
                </a:lnTo>
                <a:cubicBezTo>
                  <a:pt x="11355185" y="0"/>
                  <a:pt x="11420474" y="65289"/>
                  <a:pt x="11420474" y="145826"/>
                </a:cubicBezTo>
                <a:lnTo>
                  <a:pt x="11420474" y="1312436"/>
                </a:lnTo>
                <a:cubicBezTo>
                  <a:pt x="11420474" y="1392973"/>
                  <a:pt x="11355185" y="1458262"/>
                  <a:pt x="11274648" y="1458262"/>
                </a:cubicBezTo>
                <a:lnTo>
                  <a:pt x="145826" y="1458262"/>
                </a:lnTo>
                <a:cubicBezTo>
                  <a:pt x="65289" y="1458262"/>
                  <a:pt x="0" y="1392973"/>
                  <a:pt x="0" y="1312436"/>
                </a:cubicBezTo>
                <a:lnTo>
                  <a:pt x="0" y="14582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6121" tIns="76200" rIns="76201" bIns="762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b="1" kern="1200" dirty="0">
                <a:latin typeface="Montserrat" panose="00000500000000000000" pitchFamily="2" charset="0"/>
              </a:rPr>
              <a:t>-Internet </a:t>
            </a:r>
            <a:r>
              <a:rPr lang="fr-FR" sz="2000" b="1" kern="1200" dirty="0" err="1">
                <a:latin typeface="Montserrat" panose="00000500000000000000" pitchFamily="2" charset="0"/>
              </a:rPr>
              <a:t>users</a:t>
            </a:r>
            <a:r>
              <a:rPr lang="fr-FR" sz="2000" b="1" kern="1200" dirty="0">
                <a:latin typeface="Montserrat" panose="00000500000000000000" pitchFamily="2" charset="0"/>
              </a:rPr>
              <a:t> (per 100 people)</a:t>
            </a:r>
            <a:endParaRPr lang="fr-FR" sz="2000" b="1" kern="1200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AD2A2D72-85D4-4A10-935F-39DD49AF4854}"/>
              </a:ext>
            </a:extLst>
          </p:cNvPr>
          <p:cNvSpPr/>
          <p:nvPr/>
        </p:nvSpPr>
        <p:spPr>
          <a:xfrm>
            <a:off x="307750" y="5434656"/>
            <a:ext cx="2284094" cy="1166610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0000" b="-40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0A185F9-BB43-4626-A4F1-A6EBCA102960}"/>
              </a:ext>
            </a:extLst>
          </p:cNvPr>
          <p:cNvSpPr txBox="1"/>
          <p:nvPr/>
        </p:nvSpPr>
        <p:spPr>
          <a:xfrm>
            <a:off x="400049" y="74440"/>
            <a:ext cx="5343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Indicateurs sélectionnés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5EEDB57-97AD-4A2D-BDBC-5A7FB865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75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91412622-3963-461B-A8D3-EEEAC019EB8E}"/>
              </a:ext>
            </a:extLst>
          </p:cNvPr>
          <p:cNvSpPr txBox="1"/>
          <p:nvPr/>
        </p:nvSpPr>
        <p:spPr>
          <a:xfrm>
            <a:off x="7191375" y="1374616"/>
            <a:ext cx="45065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b="1" i="1" dirty="0">
                <a:solidFill>
                  <a:srgbClr val="000000"/>
                </a:solidFill>
                <a:effectLst/>
                <a:latin typeface="Helvetica Neue"/>
              </a:rPr>
              <a:t>1999 à 2014 représente le plus de données pour étudier l'évolution de quelques indicateurs.</a:t>
            </a:r>
          </a:p>
          <a:p>
            <a:pPr algn="just"/>
            <a:endParaRPr lang="fr-FR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algn="just"/>
            <a:endParaRPr lang="fr-FR" b="1" i="1" dirty="0">
              <a:solidFill>
                <a:srgbClr val="000000"/>
              </a:solidFill>
              <a:latin typeface="Helvetica Neue"/>
            </a:endParaRPr>
          </a:p>
          <a:p>
            <a:pPr algn="just"/>
            <a:endParaRPr lang="fr-FR" b="1" i="1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A5CD324-970A-4B7B-974A-84EB5B592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08"/>
          <a:stretch/>
        </p:blipFill>
        <p:spPr>
          <a:xfrm>
            <a:off x="208280" y="0"/>
            <a:ext cx="6983095" cy="6858000"/>
          </a:xfrm>
          <a:prstGeom prst="rect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FB799C1D-E97B-41DF-BB9B-1CB389ACD5F0}"/>
              </a:ext>
            </a:extLst>
          </p:cNvPr>
          <p:cNvSpPr/>
          <p:nvPr/>
        </p:nvSpPr>
        <p:spPr>
          <a:xfrm>
            <a:off x="7053897" y="1057552"/>
            <a:ext cx="4781550" cy="160972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FBB872F-B2C0-486B-9EB7-9A0626AD47C8}"/>
              </a:ext>
            </a:extLst>
          </p:cNvPr>
          <p:cNvCxnSpPr/>
          <p:nvPr/>
        </p:nvCxnSpPr>
        <p:spPr>
          <a:xfrm flipH="1">
            <a:off x="4572000" y="2124075"/>
            <a:ext cx="2619375" cy="64770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9236EE7B-E1FC-4D0B-80C0-969995D814D8}"/>
              </a:ext>
            </a:extLst>
          </p:cNvPr>
          <p:cNvSpPr/>
          <p:nvPr/>
        </p:nvSpPr>
        <p:spPr>
          <a:xfrm>
            <a:off x="3224849" y="2543175"/>
            <a:ext cx="1328102" cy="4572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8B31B30-FF18-4123-9AD3-42D85390D801}"/>
              </a:ext>
            </a:extLst>
          </p:cNvPr>
          <p:cNvSpPr txBox="1"/>
          <p:nvPr/>
        </p:nvSpPr>
        <p:spPr>
          <a:xfrm>
            <a:off x="7353299" y="82658"/>
            <a:ext cx="5343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Nettoyage des données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1A32A26-AF9C-4B59-8280-DDE3CFA7A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3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B57FDDD2-5A54-442E-BB6F-351FD3899FFC}"/>
              </a:ext>
            </a:extLst>
          </p:cNvPr>
          <p:cNvSpPr/>
          <p:nvPr/>
        </p:nvSpPr>
        <p:spPr>
          <a:xfrm>
            <a:off x="3683312" y="218172"/>
            <a:ext cx="5044682" cy="1751951"/>
          </a:xfrm>
          <a:prstGeom prst="ellipse">
            <a:avLst/>
          </a:prstGeom>
          <a:scene3d>
            <a:camera prst="orthographicFront"/>
            <a:lightRig rig="flat" dir="t"/>
          </a:scene3d>
          <a:sp3d z="-190500" extrusionH="12700" prstMaterial="matte"/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50000"/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E16209AB-06CD-42E9-9768-C50781380F72}"/>
              </a:ext>
            </a:extLst>
          </p:cNvPr>
          <p:cNvSpPr/>
          <p:nvPr/>
        </p:nvSpPr>
        <p:spPr>
          <a:xfrm>
            <a:off x="5724649" y="4508107"/>
            <a:ext cx="977651" cy="625696"/>
          </a:xfrm>
          <a:prstGeom prst="downArrow">
            <a:avLst/>
          </a:prstGeom>
          <a:scene3d>
            <a:camera prst="orthographicFront"/>
            <a:lightRig rig="flat" dir="t"/>
          </a:scene3d>
          <a:sp3d z="190500"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3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 dirty="0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E7899DF2-9B1F-4F7B-9717-03FD6E1819DA}"/>
              </a:ext>
            </a:extLst>
          </p:cNvPr>
          <p:cNvSpPr/>
          <p:nvPr/>
        </p:nvSpPr>
        <p:spPr>
          <a:xfrm>
            <a:off x="2765763" y="4747454"/>
            <a:ext cx="10880863" cy="1932324"/>
          </a:xfrm>
          <a:custGeom>
            <a:avLst/>
            <a:gdLst>
              <a:gd name="connsiteX0" fmla="*/ 0 w 8299370"/>
              <a:gd name="connsiteY0" fmla="*/ 0 h 1932324"/>
              <a:gd name="connsiteX1" fmla="*/ 8299370 w 8299370"/>
              <a:gd name="connsiteY1" fmla="*/ 0 h 1932324"/>
              <a:gd name="connsiteX2" fmla="*/ 8299370 w 8299370"/>
              <a:gd name="connsiteY2" fmla="*/ 1932324 h 1932324"/>
              <a:gd name="connsiteX3" fmla="*/ 0 w 8299370"/>
              <a:gd name="connsiteY3" fmla="*/ 1932324 h 1932324"/>
              <a:gd name="connsiteX4" fmla="*/ 0 w 8299370"/>
              <a:gd name="connsiteY4" fmla="*/ 0 h 193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9370" h="1932324">
                <a:moveTo>
                  <a:pt x="0" y="0"/>
                </a:moveTo>
                <a:lnTo>
                  <a:pt x="8299370" y="0"/>
                </a:lnTo>
                <a:lnTo>
                  <a:pt x="8299370" y="1932324"/>
                </a:lnTo>
                <a:lnTo>
                  <a:pt x="0" y="19323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b="0" kern="1200" dirty="0">
                <a:latin typeface="Montserrat" panose="00000500000000000000" pitchFamily="2" charset="0"/>
              </a:rPr>
              <a:t>2010 comme année pour sélectionner les indicateurs pertinents.</a:t>
            </a:r>
          </a:p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b="0" kern="1200" dirty="0">
                <a:latin typeface="Montserrat" panose="00000500000000000000" pitchFamily="2" charset="0"/>
              </a:rPr>
              <a:t>2014 pour étudier les différents indicateurs sélectionnés.</a:t>
            </a:r>
          </a:p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i="1" dirty="0">
                <a:latin typeface="Montserrat" panose="00000500000000000000" pitchFamily="2" charset="0"/>
              </a:rPr>
              <a:t>1</a:t>
            </a:r>
            <a:r>
              <a:rPr lang="fr-FR" sz="1800" b="0" i="1" kern="1200" dirty="0">
                <a:effectLst/>
                <a:latin typeface="Montserrat" panose="00000500000000000000" pitchFamily="2" charset="0"/>
              </a:rPr>
              <a:t>999 à 2014 représente le plus de données pour étudier l'évolution</a:t>
            </a:r>
          </a:p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b="0" i="1" kern="1200" dirty="0">
                <a:effectLst/>
                <a:latin typeface="Montserrat" panose="00000500000000000000" pitchFamily="2" charset="0"/>
              </a:rPr>
              <a:t> de quelques indicateurs.</a:t>
            </a:r>
            <a:endParaRPr lang="fr-FR" sz="1800" b="0" kern="1200" dirty="0">
              <a:latin typeface="Montserrat" panose="00000500000000000000" pitchFamily="2" charset="0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287EF75E-443D-489C-B794-0BDA279EFD32}"/>
              </a:ext>
            </a:extLst>
          </p:cNvPr>
          <p:cNvSpPr/>
          <p:nvPr/>
        </p:nvSpPr>
        <p:spPr>
          <a:xfrm>
            <a:off x="5517387" y="2105431"/>
            <a:ext cx="1759772" cy="1759772"/>
          </a:xfrm>
          <a:custGeom>
            <a:avLst/>
            <a:gdLst>
              <a:gd name="connsiteX0" fmla="*/ 0 w 1759772"/>
              <a:gd name="connsiteY0" fmla="*/ 879886 h 1759772"/>
              <a:gd name="connsiteX1" fmla="*/ 879886 w 1759772"/>
              <a:gd name="connsiteY1" fmla="*/ 0 h 1759772"/>
              <a:gd name="connsiteX2" fmla="*/ 1759772 w 1759772"/>
              <a:gd name="connsiteY2" fmla="*/ 879886 h 1759772"/>
              <a:gd name="connsiteX3" fmla="*/ 879886 w 1759772"/>
              <a:gd name="connsiteY3" fmla="*/ 1759772 h 1759772"/>
              <a:gd name="connsiteX4" fmla="*/ 0 w 1759772"/>
              <a:gd name="connsiteY4" fmla="*/ 879886 h 175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9772" h="1759772">
                <a:moveTo>
                  <a:pt x="0" y="879886"/>
                </a:moveTo>
                <a:cubicBezTo>
                  <a:pt x="0" y="393938"/>
                  <a:pt x="393938" y="0"/>
                  <a:pt x="879886" y="0"/>
                </a:cubicBezTo>
                <a:cubicBezTo>
                  <a:pt x="1365834" y="0"/>
                  <a:pt x="1759772" y="393938"/>
                  <a:pt x="1759772" y="879886"/>
                </a:cubicBezTo>
                <a:cubicBezTo>
                  <a:pt x="1759772" y="1365834"/>
                  <a:pt x="1365834" y="1759772"/>
                  <a:pt x="879886" y="1759772"/>
                </a:cubicBezTo>
                <a:cubicBezTo>
                  <a:pt x="393938" y="1759772"/>
                  <a:pt x="0" y="1365834"/>
                  <a:pt x="0" y="879886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8033" tIns="278033" rIns="278033" bIns="278033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600" kern="1200" dirty="0">
                <a:latin typeface="Montserrat" panose="00000500000000000000" pitchFamily="2" charset="0"/>
              </a:rPr>
              <a:t>Période de 1970-2100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A9165915-7C96-4568-8C7B-C5B8717252D7}"/>
              </a:ext>
            </a:extLst>
          </p:cNvPr>
          <p:cNvSpPr/>
          <p:nvPr/>
        </p:nvSpPr>
        <p:spPr>
          <a:xfrm>
            <a:off x="4254194" y="762422"/>
            <a:ext cx="1759772" cy="1759772"/>
          </a:xfrm>
          <a:custGeom>
            <a:avLst/>
            <a:gdLst>
              <a:gd name="connsiteX0" fmla="*/ 0 w 1759772"/>
              <a:gd name="connsiteY0" fmla="*/ 879886 h 1759772"/>
              <a:gd name="connsiteX1" fmla="*/ 879886 w 1759772"/>
              <a:gd name="connsiteY1" fmla="*/ 0 h 1759772"/>
              <a:gd name="connsiteX2" fmla="*/ 1759772 w 1759772"/>
              <a:gd name="connsiteY2" fmla="*/ 879886 h 1759772"/>
              <a:gd name="connsiteX3" fmla="*/ 879886 w 1759772"/>
              <a:gd name="connsiteY3" fmla="*/ 1759772 h 1759772"/>
              <a:gd name="connsiteX4" fmla="*/ 0 w 1759772"/>
              <a:gd name="connsiteY4" fmla="*/ 879886 h 175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9772" h="1759772">
                <a:moveTo>
                  <a:pt x="0" y="879886"/>
                </a:moveTo>
                <a:cubicBezTo>
                  <a:pt x="0" y="393938"/>
                  <a:pt x="393938" y="0"/>
                  <a:pt x="879886" y="0"/>
                </a:cubicBezTo>
                <a:cubicBezTo>
                  <a:pt x="1365834" y="0"/>
                  <a:pt x="1759772" y="393938"/>
                  <a:pt x="1759772" y="879886"/>
                </a:cubicBezTo>
                <a:cubicBezTo>
                  <a:pt x="1759772" y="1365834"/>
                  <a:pt x="1365834" y="1759772"/>
                  <a:pt x="879886" y="1759772"/>
                </a:cubicBezTo>
                <a:cubicBezTo>
                  <a:pt x="393938" y="1759772"/>
                  <a:pt x="0" y="1365834"/>
                  <a:pt x="0" y="879886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3379271"/>
              <a:satOff val="-8710"/>
              <a:lumOff val="-5883"/>
              <a:alphaOff val="0"/>
            </a:schemeClr>
          </a:fillRef>
          <a:effectRef idx="2">
            <a:schemeClr val="accent5">
              <a:hueOff val="-3379271"/>
              <a:satOff val="-8710"/>
              <a:lumOff val="-58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8033" tIns="278033" rIns="278033" bIns="278033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600" kern="1200" dirty="0">
                <a:latin typeface="Montserrat" panose="00000500000000000000" pitchFamily="2" charset="0"/>
              </a:rPr>
              <a:t>242 pays et régions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AEF4FB1-9FBF-4600-95F1-0FC5F6AB544F}"/>
              </a:ext>
            </a:extLst>
          </p:cNvPr>
          <p:cNvSpPr/>
          <p:nvPr/>
        </p:nvSpPr>
        <p:spPr>
          <a:xfrm>
            <a:off x="6178035" y="425921"/>
            <a:ext cx="1759772" cy="1759772"/>
          </a:xfrm>
          <a:custGeom>
            <a:avLst/>
            <a:gdLst>
              <a:gd name="connsiteX0" fmla="*/ 0 w 1759772"/>
              <a:gd name="connsiteY0" fmla="*/ 879886 h 1759772"/>
              <a:gd name="connsiteX1" fmla="*/ 879886 w 1759772"/>
              <a:gd name="connsiteY1" fmla="*/ 0 h 1759772"/>
              <a:gd name="connsiteX2" fmla="*/ 1759772 w 1759772"/>
              <a:gd name="connsiteY2" fmla="*/ 879886 h 1759772"/>
              <a:gd name="connsiteX3" fmla="*/ 879886 w 1759772"/>
              <a:gd name="connsiteY3" fmla="*/ 1759772 h 1759772"/>
              <a:gd name="connsiteX4" fmla="*/ 0 w 1759772"/>
              <a:gd name="connsiteY4" fmla="*/ 879886 h 175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9772" h="1759772">
                <a:moveTo>
                  <a:pt x="0" y="879886"/>
                </a:moveTo>
                <a:cubicBezTo>
                  <a:pt x="0" y="393938"/>
                  <a:pt x="393938" y="0"/>
                  <a:pt x="879886" y="0"/>
                </a:cubicBezTo>
                <a:cubicBezTo>
                  <a:pt x="1365834" y="0"/>
                  <a:pt x="1759772" y="393938"/>
                  <a:pt x="1759772" y="879886"/>
                </a:cubicBezTo>
                <a:cubicBezTo>
                  <a:pt x="1759772" y="1365834"/>
                  <a:pt x="1365834" y="1759772"/>
                  <a:pt x="879886" y="1759772"/>
                </a:cubicBezTo>
                <a:cubicBezTo>
                  <a:pt x="393938" y="1759772"/>
                  <a:pt x="0" y="1365834"/>
                  <a:pt x="0" y="879886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6758543"/>
              <a:satOff val="-17419"/>
              <a:lumOff val="-11765"/>
              <a:alphaOff val="0"/>
            </a:schemeClr>
          </a:fillRef>
          <a:effectRef idx="2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8033" tIns="278033" rIns="278033" bIns="278033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600" kern="1200" dirty="0">
                <a:latin typeface="Montserrat" panose="00000500000000000000" pitchFamily="2" charset="0"/>
              </a:rPr>
              <a:t>3665 indicateurs</a:t>
            </a:r>
          </a:p>
        </p:txBody>
      </p:sp>
      <p:sp>
        <p:nvSpPr>
          <p:cNvPr id="10" name="Forme 9">
            <a:extLst>
              <a:ext uri="{FF2B5EF4-FFF2-40B4-BE49-F238E27FC236}">
                <a16:creationId xmlns:a16="http://schemas.microsoft.com/office/drawing/2014/main" id="{0923AD7D-0BF7-403A-8600-8DB8162E9F35}"/>
              </a:ext>
            </a:extLst>
          </p:cNvPr>
          <p:cNvSpPr/>
          <p:nvPr/>
        </p:nvSpPr>
        <p:spPr>
          <a:xfrm>
            <a:off x="3565509" y="-38057"/>
            <a:ext cx="5474848" cy="4379879"/>
          </a:xfrm>
          <a:prstGeom prst="funnel">
            <a:avLst/>
          </a:prstGeom>
          <a:scene3d>
            <a:camera prst="orthographicFront"/>
            <a:lightRig rig="flat" dir="t"/>
          </a:scene3d>
          <a:sp3d extrusionH="12700" prstMaterial="plastic">
            <a:bevelT w="50800" h="50800"/>
          </a:sp3d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7FAA90B-0763-43BB-AA78-045AFB8C5EFA}"/>
              </a:ext>
            </a:extLst>
          </p:cNvPr>
          <p:cNvSpPr txBox="1"/>
          <p:nvPr/>
        </p:nvSpPr>
        <p:spPr>
          <a:xfrm>
            <a:off x="400049" y="74440"/>
            <a:ext cx="5343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Nettoyage des données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344341-D7FC-4089-BAD9-8EB1216B9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12</a:t>
            </a:fld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B2513A40-76A6-4FF8-889D-518748E54851}"/>
              </a:ext>
            </a:extLst>
          </p:cNvPr>
          <p:cNvSpPr/>
          <p:nvPr/>
        </p:nvSpPr>
        <p:spPr>
          <a:xfrm>
            <a:off x="2057399" y="5113925"/>
            <a:ext cx="748120" cy="16375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3EF297B-DD6E-45C1-9ADB-767B68C4E04F}"/>
              </a:ext>
            </a:extLst>
          </p:cNvPr>
          <p:cNvSpPr/>
          <p:nvPr/>
        </p:nvSpPr>
        <p:spPr>
          <a:xfrm>
            <a:off x="2057399" y="5434562"/>
            <a:ext cx="748120" cy="16375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214C446E-5ADC-4AB8-9C6F-5ED695513359}"/>
              </a:ext>
            </a:extLst>
          </p:cNvPr>
          <p:cNvSpPr/>
          <p:nvPr/>
        </p:nvSpPr>
        <p:spPr>
          <a:xfrm>
            <a:off x="2057399" y="5755199"/>
            <a:ext cx="748120" cy="16375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555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237 -0.00417 0.02813 -0.01273 0.04141 -0.00695 C 0.0461 -0.00486 0.05013 0.00046 0.05469 0.00417 C 0.05795 0.00671 0.0724 0.01667 0.07735 0.02222 C 0.07982 0.025 0.08204 0.0287 0.08438 0.03194 C 0.08204 0.03981 0.08125 0.05023 0.07735 0.05555 C 0.07084 0.06389 0.06211 0.06505 0.05469 0.07083 C 0.05039 0.07407 0.04636 0.07824 0.04219 0.08194 C 0.04115 0.0787 0.03868 0.07569 0.03907 0.07222 C 0.03998 0.06204 0.04454 0.05694 0.04844 0.05139 C 0.05313 0.05324 0.05925 0.05046 0.0625 0.05694 C 0.06602 0.06389 0.06498 0.07523 0.06563 0.08472 C 0.06576 0.08704 0.06589 0.09028 0.06485 0.09167 C 0.06133 0.09583 0.05704 0.09745 0.05313 0.1 C 0.04454 0.10532 0.03594 0.11042 0.02735 0.11528 C 0.02579 0.11597 0.02422 0.1162 0.02266 0.11667 L 0.01954 0.125 " pathEditMode="relative" ptsTypes="AAAAAAA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237 -0.00417 0.02813 -0.01273 0.04141 -0.00695 C 0.0461 -0.00486 0.05013 0.00046 0.05469 0.00417 C 0.05795 0.00671 0.0724 0.01667 0.07735 0.02222 C 0.07982 0.025 0.08204 0.0287 0.08438 0.03194 C 0.08204 0.03981 0.08125 0.05023 0.07735 0.05555 C 0.07084 0.06389 0.06211 0.06505 0.05469 0.07083 C 0.05039 0.07407 0.04636 0.07824 0.04219 0.08194 C 0.04115 0.0787 0.03868 0.07569 0.03907 0.07222 C 0.03998 0.06204 0.04454 0.05694 0.04844 0.05139 C 0.05313 0.05324 0.05925 0.05046 0.0625 0.05694 C 0.06602 0.06389 0.06498 0.07523 0.06563 0.08472 C 0.06576 0.08704 0.06589 0.09028 0.06485 0.09167 C 0.06133 0.09583 0.05704 0.09745 0.05313 0.1 C 0.04454 0.10532 0.03594 0.11042 0.02735 0.11528 C 0.02579 0.11597 0.02422 0.1162 0.02266 0.11667 L 0.01954 0.125 " pathEditMode="relative" ptsTypes="AAAAAAAAAAAAAAAA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237 -0.00417 0.02813 -0.01273 0.04141 -0.00695 C 0.0461 -0.00486 0.05013 0.00046 0.05469 0.00417 C 0.05795 0.00671 0.0724 0.01667 0.07735 0.02222 C 0.07982 0.025 0.08204 0.0287 0.08438 0.03194 C 0.08204 0.03981 0.08125 0.05023 0.07735 0.05555 C 0.07084 0.06389 0.06211 0.06505 0.05469 0.07083 C 0.05039 0.07407 0.04636 0.07824 0.04219 0.08194 C 0.04115 0.0787 0.03868 0.07569 0.03907 0.07222 C 0.03998 0.06204 0.04454 0.05694 0.04844 0.05139 C 0.05313 0.05324 0.05925 0.05046 0.0625 0.05694 C 0.06602 0.06389 0.06498 0.07523 0.06563 0.08472 C 0.06576 0.08704 0.06589 0.09028 0.06485 0.09167 C 0.06133 0.09583 0.05704 0.09745 0.05313 0.1 C 0.04454 0.10532 0.03594 0.11042 0.02735 0.11528 C 0.02579 0.11597 0.02422 0.1162 0.02266 0.11667 L 0.01954 0.125 " pathEditMode="relative" ptsTypes="AAAAAAAAAAAAA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animBg="1"/>
      <p:bldP spid="11" grpId="0" animBg="1"/>
      <p:bldP spid="14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AABE995B-2F09-4286-A313-2BCDC6DB27E4}"/>
              </a:ext>
            </a:extLst>
          </p:cNvPr>
          <p:cNvSpPr txBox="1"/>
          <p:nvPr/>
        </p:nvSpPr>
        <p:spPr>
          <a:xfrm>
            <a:off x="93979" y="461665"/>
            <a:ext cx="319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Classement des régions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0785328-7A5B-4DCE-8594-13AEFF1621C0}"/>
              </a:ext>
            </a:extLst>
          </p:cNvPr>
          <p:cNvSpPr txBox="1"/>
          <p:nvPr/>
        </p:nvSpPr>
        <p:spPr>
          <a:xfrm>
            <a:off x="93979" y="1060053"/>
            <a:ext cx="261112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dirty="0">
                <a:latin typeface="Montserrat" panose="00000500000000000000" pitchFamily="2" charset="0"/>
              </a:rPr>
              <a:t>Bien que l’Europe n’est pas parmi les premiers en tenant compte de la population et du nombre des inscriptions au lycée et au supérieur, elle représente un facteur économique important.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dirty="0">
              <a:latin typeface="Montserrat" panose="00000500000000000000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dirty="0">
              <a:latin typeface="Montserrat" panose="00000500000000000000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dirty="0">
                <a:latin typeface="Montserrat" panose="00000500000000000000" pitchFamily="2" charset="0"/>
              </a:rPr>
              <a:t>Il y a une forte corrélation entre la population et le nombre des inscriptions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dirty="0">
              <a:latin typeface="Montserrat" panose="00000500000000000000" pitchFamily="2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C4A5CBD-9116-4B30-BE8D-A9107BC288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08" r="8519" b="8296"/>
          <a:stretch/>
        </p:blipFill>
        <p:spPr>
          <a:xfrm>
            <a:off x="2781300" y="369332"/>
            <a:ext cx="9410700" cy="578104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DDC77C1-65FF-438E-ABA1-2B5CCF5BDF12}"/>
              </a:ext>
            </a:extLst>
          </p:cNvPr>
          <p:cNvSpPr txBox="1"/>
          <p:nvPr/>
        </p:nvSpPr>
        <p:spPr>
          <a:xfrm>
            <a:off x="109537" y="46037"/>
            <a:ext cx="5343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Analyse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B5D8285-2C14-4A11-9343-71AD9B4D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467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D56879A-780D-40E3-A5FF-FE5E7EEF42A2}"/>
              </a:ext>
            </a:extLst>
          </p:cNvPr>
          <p:cNvSpPr txBox="1"/>
          <p:nvPr/>
        </p:nvSpPr>
        <p:spPr>
          <a:xfrm>
            <a:off x="142757" y="64967"/>
            <a:ext cx="1172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Classement des pays par population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022378C-7C0A-4443-B649-5992D21EB01D}"/>
              </a:ext>
            </a:extLst>
          </p:cNvPr>
          <p:cNvSpPr txBox="1"/>
          <p:nvPr/>
        </p:nvSpPr>
        <p:spPr>
          <a:xfrm>
            <a:off x="145149" y="2109568"/>
            <a:ext cx="41696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dirty="0">
                <a:latin typeface="Montserrat" panose="00000500000000000000" pitchFamily="2" charset="0"/>
              </a:rPr>
              <a:t>Le Chine, l’Inde et l’USA présente le TOP 3 pour la population ciblée de tranche d’âge 15-24.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dirty="0">
              <a:latin typeface="Montserrat" panose="00000500000000000000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1865C21-6AFF-4834-B60F-311A9E5F29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3" t="8333" r="7531" b="8473"/>
          <a:stretch/>
        </p:blipFill>
        <p:spPr>
          <a:xfrm>
            <a:off x="4546367" y="323850"/>
            <a:ext cx="7455133" cy="6134100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B390BC27-AC2B-4B74-8AB5-6E9C2C83BD73}"/>
              </a:ext>
            </a:extLst>
          </p:cNvPr>
          <p:cNvGrpSpPr/>
          <p:nvPr/>
        </p:nvGrpSpPr>
        <p:grpSpPr>
          <a:xfrm>
            <a:off x="4314825" y="3133131"/>
            <a:ext cx="2828925" cy="3667124"/>
            <a:chOff x="3267075" y="713104"/>
            <a:chExt cx="5453063" cy="5592446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FC686DA4-2AD3-426B-9FE3-DE16C8842D51}"/>
                </a:ext>
              </a:extLst>
            </p:cNvPr>
            <p:cNvGrpSpPr/>
            <p:nvPr/>
          </p:nvGrpSpPr>
          <p:grpSpPr>
            <a:xfrm>
              <a:off x="3454400" y="713104"/>
              <a:ext cx="5265738" cy="5420996"/>
              <a:chOff x="3454400" y="713104"/>
              <a:chExt cx="5265738" cy="5420996"/>
            </a:xfrm>
          </p:grpSpPr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823D0518-EB96-42E7-A58E-4C24E90CCBD1}"/>
                  </a:ext>
                </a:extLst>
              </p:cNvPr>
              <p:cNvGrpSpPr/>
              <p:nvPr/>
            </p:nvGrpSpPr>
            <p:grpSpPr>
              <a:xfrm>
                <a:off x="3454400" y="713104"/>
                <a:ext cx="5265738" cy="5420996"/>
                <a:chOff x="3454400" y="713104"/>
                <a:chExt cx="5265738" cy="5420996"/>
              </a:xfrm>
            </p:grpSpPr>
            <p:pic>
              <p:nvPicPr>
                <p:cNvPr id="11" name="Image 10">
                  <a:extLst>
                    <a:ext uri="{FF2B5EF4-FFF2-40B4-BE49-F238E27FC236}">
                      <a16:creationId xmlns:a16="http://schemas.microsoft.com/office/drawing/2014/main" id="{12E5095E-D2D7-4462-8C56-CF7BA8FA23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1862" y="723901"/>
                  <a:ext cx="5248276" cy="5410199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3F833F3-9527-4991-B64B-9AAB9E85CCEB}"/>
                    </a:ext>
                  </a:extLst>
                </p:cNvPr>
                <p:cNvSpPr/>
                <p:nvPr/>
              </p:nvSpPr>
              <p:spPr>
                <a:xfrm>
                  <a:off x="3454400" y="713104"/>
                  <a:ext cx="467360" cy="6203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D6E35DA-0F91-4230-A985-B552BBCA9085}"/>
                  </a:ext>
                </a:extLst>
              </p:cNvPr>
              <p:cNvSpPr/>
              <p:nvPr/>
            </p:nvSpPr>
            <p:spPr>
              <a:xfrm>
                <a:off x="3454400" y="3124200"/>
                <a:ext cx="107950" cy="495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447D86F-44BE-41C1-913D-7FDC29AD1280}"/>
                </a:ext>
              </a:extLst>
            </p:cNvPr>
            <p:cNvSpPr txBox="1"/>
            <p:nvPr/>
          </p:nvSpPr>
          <p:spPr>
            <a:xfrm>
              <a:off x="3267075" y="5810250"/>
              <a:ext cx="1466850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D1923254-A39E-441F-900D-5E74B52D85FC}"/>
              </a:ext>
            </a:extLst>
          </p:cNvPr>
          <p:cNvSpPr txBox="1"/>
          <p:nvPr/>
        </p:nvSpPr>
        <p:spPr>
          <a:xfrm>
            <a:off x="130642" y="917002"/>
            <a:ext cx="4215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Montserrat" panose="00000500000000000000" pitchFamily="2" charset="0"/>
              </a:rPr>
              <a:t>On s’aperçoit que les pays les plus riches ne sont pas les pays les plus peuplés.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ACA9FE0-C154-43DC-9E86-5379AAC48A2E}"/>
              </a:ext>
            </a:extLst>
          </p:cNvPr>
          <p:cNvSpPr txBox="1"/>
          <p:nvPr/>
        </p:nvSpPr>
        <p:spPr>
          <a:xfrm>
            <a:off x="85370" y="5129008"/>
            <a:ext cx="43059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dirty="0">
                <a:latin typeface="Montserrat" panose="00000500000000000000" pitchFamily="2" charset="0"/>
              </a:rPr>
              <a:t>Bien que </a:t>
            </a:r>
            <a:r>
              <a:rPr lang="fr-FR" i="0" dirty="0">
                <a:solidFill>
                  <a:srgbClr val="202122"/>
                </a:solidFill>
                <a:effectLst/>
                <a:latin typeface="Montserrat" panose="00000500000000000000" pitchFamily="2" charset="0"/>
              </a:rPr>
              <a:t>Liechtenstein</a:t>
            </a:r>
            <a:r>
              <a:rPr lang="fr-FR" dirty="0">
                <a:latin typeface="Montserrat" panose="00000500000000000000" pitchFamily="2" charset="0"/>
              </a:rPr>
              <a:t> et Luxembourg sont riches mais sont  des très petits pays. Ils ne représentent pas un gros potentiel.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53F04F5-3B29-4D56-A50B-49B8D9D16BF9}"/>
              </a:ext>
            </a:extLst>
          </p:cNvPr>
          <p:cNvSpPr txBox="1"/>
          <p:nvPr/>
        </p:nvSpPr>
        <p:spPr>
          <a:xfrm>
            <a:off x="90814" y="3515601"/>
            <a:ext cx="41996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dirty="0">
                <a:latin typeface="Montserrat" panose="00000500000000000000" pitchFamily="2" charset="0"/>
              </a:rPr>
              <a:t>L’inde et la Chine ont une très forte population en enseignement supérieur et secondaire mais leur PIB par habitant est très faible.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4764BB39-219C-4D4A-B5F5-265006D8D9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9295" y="3699134"/>
            <a:ext cx="2616682" cy="2030039"/>
          </a:xfrm>
          <a:prstGeom prst="rect">
            <a:avLst/>
          </a:prstGeom>
        </p:spPr>
      </p:pic>
      <p:sp>
        <p:nvSpPr>
          <p:cNvPr id="27" name="Ellipse 26">
            <a:extLst>
              <a:ext uri="{FF2B5EF4-FFF2-40B4-BE49-F238E27FC236}">
                <a16:creationId xmlns:a16="http://schemas.microsoft.com/office/drawing/2014/main" id="{B81E0D22-F60A-488E-819E-180C606B3F3A}"/>
              </a:ext>
            </a:extLst>
          </p:cNvPr>
          <p:cNvSpPr/>
          <p:nvPr/>
        </p:nvSpPr>
        <p:spPr>
          <a:xfrm>
            <a:off x="9409870" y="3321321"/>
            <a:ext cx="2799197" cy="291166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8D1F975-A50B-4A73-B023-D85ABC06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14</a:t>
            </a:fld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934943D-85FB-418A-A19B-8D7CE6E5C309}"/>
              </a:ext>
            </a:extLst>
          </p:cNvPr>
          <p:cNvSpPr/>
          <p:nvPr/>
        </p:nvSpPr>
        <p:spPr>
          <a:xfrm>
            <a:off x="4654461" y="523875"/>
            <a:ext cx="803364" cy="5810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A4E9D5E-08DA-4515-95B7-86550A06FE11}"/>
              </a:ext>
            </a:extLst>
          </p:cNvPr>
          <p:cNvCxnSpPr/>
          <p:nvPr/>
        </p:nvCxnSpPr>
        <p:spPr>
          <a:xfrm>
            <a:off x="3867150" y="3364369"/>
            <a:ext cx="78731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146F1E7-8F64-4AB7-BB59-0A96F7D64FDA}"/>
              </a:ext>
            </a:extLst>
          </p:cNvPr>
          <p:cNvCxnSpPr/>
          <p:nvPr/>
        </p:nvCxnSpPr>
        <p:spPr>
          <a:xfrm>
            <a:off x="3850030" y="3783469"/>
            <a:ext cx="78731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47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4" grpId="0"/>
      <p:bldP spid="27" grpId="0" animBg="1"/>
      <p:bldP spid="27" grpId="1" animBg="1"/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6328ACE-91AA-447A-9396-64DCDED29680}"/>
              </a:ext>
            </a:extLst>
          </p:cNvPr>
          <p:cNvSpPr txBox="1"/>
          <p:nvPr/>
        </p:nvSpPr>
        <p:spPr>
          <a:xfrm>
            <a:off x="0" y="161925"/>
            <a:ext cx="11410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Classement des pays Par Éducation, Internet, Économie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B484F82-25E7-4C4B-BA67-5AFFE2B5DA96}"/>
              </a:ext>
            </a:extLst>
          </p:cNvPr>
          <p:cNvSpPr txBox="1"/>
          <p:nvPr/>
        </p:nvSpPr>
        <p:spPr>
          <a:xfrm>
            <a:off x="159026" y="1550393"/>
            <a:ext cx="42226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Montserrat" panose="00000500000000000000" pitchFamily="2" charset="0"/>
              </a:rPr>
              <a:t>Qatar et Norvège pourraient être un pays intéressants de point de vue PIB et nombre d’internautes avec une population des lycéens et étudiants  plus ou moins très moyenne (245050).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>
              <a:latin typeface="Montserrat" panose="00000500000000000000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D406E0D-21B1-45C3-8093-08DFC51395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0" t="8592" r="8123" b="9186"/>
          <a:stretch/>
        </p:blipFill>
        <p:spPr>
          <a:xfrm>
            <a:off x="4222661" y="545793"/>
            <a:ext cx="7650251" cy="624395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A59AF07-073A-49AA-ACE8-91DA7602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311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89067470-F8C5-488B-B704-C2EC4C576A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8" t="7286" r="8819" b="7574"/>
          <a:stretch/>
        </p:blipFill>
        <p:spPr>
          <a:xfrm>
            <a:off x="514688" y="284480"/>
            <a:ext cx="5082914" cy="35052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E1CC91B-5998-453E-98B9-81337A419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6" t="8436" r="8385" b="6135"/>
          <a:stretch/>
        </p:blipFill>
        <p:spPr>
          <a:xfrm>
            <a:off x="7007637" y="1"/>
            <a:ext cx="5136738" cy="3507152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9CE34B72-A15E-4370-9FCD-D53332AA09C3}"/>
              </a:ext>
            </a:extLst>
          </p:cNvPr>
          <p:cNvSpPr txBox="1"/>
          <p:nvPr/>
        </p:nvSpPr>
        <p:spPr>
          <a:xfrm>
            <a:off x="91479" y="3863435"/>
            <a:ext cx="6941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dirty="0">
                <a:latin typeface="Montserrat" panose="00000500000000000000" pitchFamily="2" charset="0"/>
              </a:rPr>
              <a:t>Les Etats-Unis représente un fort potentiel pour l’entreprise avec un nombre d’inscriptions élevé et taux d’accès à internet qui a une belle courbe de croissance. 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4D66F193-A3FA-4F3E-9737-DFA85EFC87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" t="7861" r="8480" b="7573"/>
          <a:stretch/>
        </p:blipFill>
        <p:spPr>
          <a:xfrm>
            <a:off x="7077499" y="3355584"/>
            <a:ext cx="5082914" cy="3419626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E5CAF9E2-106C-47CE-897A-0084A356D7EC}"/>
              </a:ext>
            </a:extLst>
          </p:cNvPr>
          <p:cNvSpPr txBox="1"/>
          <p:nvPr/>
        </p:nvSpPr>
        <p:spPr>
          <a:xfrm>
            <a:off x="192482" y="5069292"/>
            <a:ext cx="6447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dirty="0">
                <a:latin typeface="Montserrat" panose="00000500000000000000" pitchFamily="2" charset="0"/>
              </a:rPr>
              <a:t>On remarque que l’évolution du taux d’accès à internet suit une courbe croissante pour le TOP 10 de point de vue nombre d’internautes.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8A2969-11C7-4437-8F69-1C2DC1E0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16</a:t>
            </a:fld>
            <a:endParaRPr lang="fr-FR"/>
          </a:p>
        </p:txBody>
      </p:sp>
      <p:sp>
        <p:nvSpPr>
          <p:cNvPr id="3" name="Flèche : haut 2">
            <a:extLst>
              <a:ext uri="{FF2B5EF4-FFF2-40B4-BE49-F238E27FC236}">
                <a16:creationId xmlns:a16="http://schemas.microsoft.com/office/drawing/2014/main" id="{4E91663B-F83C-477E-B80C-17DEACB8D780}"/>
              </a:ext>
            </a:extLst>
          </p:cNvPr>
          <p:cNvSpPr/>
          <p:nvPr/>
        </p:nvSpPr>
        <p:spPr>
          <a:xfrm>
            <a:off x="3295651" y="1028700"/>
            <a:ext cx="247649" cy="885825"/>
          </a:xfrm>
          <a:prstGeom prst="upArrow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553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D4227D8-8289-4E50-95E8-2E2E55D74A3C}"/>
              </a:ext>
            </a:extLst>
          </p:cNvPr>
          <p:cNvSpPr txBox="1"/>
          <p:nvPr/>
        </p:nvSpPr>
        <p:spPr>
          <a:xfrm>
            <a:off x="609600" y="314325"/>
            <a:ext cx="308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Sommaire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B401C1-BB4B-4857-BA0E-56DEBE9A08FE}"/>
              </a:ext>
            </a:extLst>
          </p:cNvPr>
          <p:cNvSpPr txBox="1"/>
          <p:nvPr/>
        </p:nvSpPr>
        <p:spPr>
          <a:xfrm>
            <a:off x="333374" y="1497747"/>
            <a:ext cx="110966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fr-FR" b="0" i="0" dirty="0">
              <a:effectLst/>
              <a:latin typeface="Montserrat" panose="00000500000000000000" pitchFamily="2" charset="0"/>
            </a:endParaRPr>
          </a:p>
          <a:p>
            <a:pPr algn="l"/>
            <a:r>
              <a:rPr lang="fr-FR" b="0" i="0" dirty="0">
                <a:effectLst/>
                <a:latin typeface="Montserrat" panose="00000500000000000000" pitchFamily="2" charset="0"/>
              </a:rPr>
              <a:t> </a:t>
            </a:r>
          </a:p>
          <a:p>
            <a:pPr algn="l"/>
            <a:endParaRPr lang="fr-FR" b="0" i="0" dirty="0">
              <a:effectLst/>
              <a:latin typeface="Montserrat" panose="00000500000000000000" pitchFamily="2" charset="0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0F5A74CE-C135-4E2E-92DA-5EF9489868CF}"/>
              </a:ext>
            </a:extLst>
          </p:cNvPr>
          <p:cNvSpPr/>
          <p:nvPr/>
        </p:nvSpPr>
        <p:spPr>
          <a:xfrm>
            <a:off x="764159" y="2818360"/>
            <a:ext cx="3770045" cy="1463636"/>
          </a:xfrm>
          <a:custGeom>
            <a:avLst/>
            <a:gdLst>
              <a:gd name="connsiteX0" fmla="*/ 0 w 3770045"/>
              <a:gd name="connsiteY0" fmla="*/ 0 h 1463636"/>
              <a:gd name="connsiteX1" fmla="*/ 3038227 w 3770045"/>
              <a:gd name="connsiteY1" fmla="*/ 0 h 1463636"/>
              <a:gd name="connsiteX2" fmla="*/ 3770045 w 3770045"/>
              <a:gd name="connsiteY2" fmla="*/ 731818 h 1463636"/>
              <a:gd name="connsiteX3" fmla="*/ 3038227 w 3770045"/>
              <a:gd name="connsiteY3" fmla="*/ 1463636 h 1463636"/>
              <a:gd name="connsiteX4" fmla="*/ 0 w 3770045"/>
              <a:gd name="connsiteY4" fmla="*/ 1463636 h 1463636"/>
              <a:gd name="connsiteX5" fmla="*/ 731818 w 3770045"/>
              <a:gd name="connsiteY5" fmla="*/ 731818 h 1463636"/>
              <a:gd name="connsiteX6" fmla="*/ 0 w 3770045"/>
              <a:gd name="connsiteY6" fmla="*/ 0 h 146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70045" h="1463636">
                <a:moveTo>
                  <a:pt x="0" y="0"/>
                </a:moveTo>
                <a:lnTo>
                  <a:pt x="3038227" y="0"/>
                </a:lnTo>
                <a:lnTo>
                  <a:pt x="3770045" y="731818"/>
                </a:lnTo>
                <a:lnTo>
                  <a:pt x="3038227" y="1463636"/>
                </a:lnTo>
                <a:lnTo>
                  <a:pt x="0" y="1463636"/>
                </a:lnTo>
                <a:lnTo>
                  <a:pt x="731818" y="731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1828" tIns="26670" rIns="758488" bIns="2667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b="1" i="0" kern="1200" dirty="0">
                <a:effectLst/>
                <a:latin typeface="Montserrat" panose="00000500000000000000" pitchFamily="2" charset="0"/>
              </a:rPr>
              <a:t>1- Problématique et présentation du jeu de données</a:t>
            </a:r>
            <a:endParaRPr lang="fr-FR" sz="2000" b="1" kern="1200" dirty="0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068749F4-2695-4CE5-B863-5287EDBE21F3}"/>
              </a:ext>
            </a:extLst>
          </p:cNvPr>
          <p:cNvSpPr/>
          <p:nvPr/>
        </p:nvSpPr>
        <p:spPr>
          <a:xfrm>
            <a:off x="4306655" y="2787764"/>
            <a:ext cx="3828753" cy="1524829"/>
          </a:xfrm>
          <a:custGeom>
            <a:avLst/>
            <a:gdLst>
              <a:gd name="connsiteX0" fmla="*/ 0 w 3828753"/>
              <a:gd name="connsiteY0" fmla="*/ 0 h 1524829"/>
              <a:gd name="connsiteX1" fmla="*/ 3066339 w 3828753"/>
              <a:gd name="connsiteY1" fmla="*/ 0 h 1524829"/>
              <a:gd name="connsiteX2" fmla="*/ 3828753 w 3828753"/>
              <a:gd name="connsiteY2" fmla="*/ 762415 h 1524829"/>
              <a:gd name="connsiteX3" fmla="*/ 3066339 w 3828753"/>
              <a:gd name="connsiteY3" fmla="*/ 1524829 h 1524829"/>
              <a:gd name="connsiteX4" fmla="*/ 0 w 3828753"/>
              <a:gd name="connsiteY4" fmla="*/ 1524829 h 1524829"/>
              <a:gd name="connsiteX5" fmla="*/ 762415 w 3828753"/>
              <a:gd name="connsiteY5" fmla="*/ 762415 h 1524829"/>
              <a:gd name="connsiteX6" fmla="*/ 0 w 3828753"/>
              <a:gd name="connsiteY6" fmla="*/ 0 h 152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8753" h="1524829">
                <a:moveTo>
                  <a:pt x="0" y="0"/>
                </a:moveTo>
                <a:lnTo>
                  <a:pt x="3066339" y="0"/>
                </a:lnTo>
                <a:lnTo>
                  <a:pt x="3828753" y="762415"/>
                </a:lnTo>
                <a:lnTo>
                  <a:pt x="3066339" y="1524829"/>
                </a:lnTo>
                <a:lnTo>
                  <a:pt x="0" y="1524829"/>
                </a:lnTo>
                <a:lnTo>
                  <a:pt x="762415" y="7624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4900445"/>
              <a:satOff val="-20388"/>
              <a:lumOff val="4804"/>
              <a:alphaOff val="0"/>
            </a:schemeClr>
          </a:fillRef>
          <a:effectRef idx="3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2425" tIns="26670" rIns="789084" bIns="2667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b="1" kern="1200" dirty="0">
                <a:latin typeface="Montserrat" panose="00000500000000000000" pitchFamily="2" charset="0"/>
              </a:rPr>
              <a:t>2-</a:t>
            </a:r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b="1" kern="1200" dirty="0">
                <a:latin typeface="Montserrat" panose="00000500000000000000" pitchFamily="2" charset="0"/>
              </a:rPr>
              <a:t>A</a:t>
            </a:r>
            <a:r>
              <a:rPr lang="fr-FR" sz="2000" b="1" i="0" kern="1200" dirty="0">
                <a:effectLst/>
                <a:latin typeface="Montserrat" panose="00000500000000000000" pitchFamily="2" charset="0"/>
              </a:rPr>
              <a:t>nalyse pré-exploratoire du jeu de données </a:t>
            </a:r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000" b="1" kern="1200" dirty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DE0F7DD2-18FD-4FB9-8713-7239866CB0BD}"/>
              </a:ext>
            </a:extLst>
          </p:cNvPr>
          <p:cNvSpPr/>
          <p:nvPr/>
        </p:nvSpPr>
        <p:spPr>
          <a:xfrm>
            <a:off x="7907859" y="2741248"/>
            <a:ext cx="3300906" cy="1617861"/>
          </a:xfrm>
          <a:custGeom>
            <a:avLst/>
            <a:gdLst>
              <a:gd name="connsiteX0" fmla="*/ 0 w 3300906"/>
              <a:gd name="connsiteY0" fmla="*/ 0 h 1617861"/>
              <a:gd name="connsiteX1" fmla="*/ 2491976 w 3300906"/>
              <a:gd name="connsiteY1" fmla="*/ 0 h 1617861"/>
              <a:gd name="connsiteX2" fmla="*/ 3300906 w 3300906"/>
              <a:gd name="connsiteY2" fmla="*/ 808931 h 1617861"/>
              <a:gd name="connsiteX3" fmla="*/ 2491976 w 3300906"/>
              <a:gd name="connsiteY3" fmla="*/ 1617861 h 1617861"/>
              <a:gd name="connsiteX4" fmla="*/ 0 w 3300906"/>
              <a:gd name="connsiteY4" fmla="*/ 1617861 h 1617861"/>
              <a:gd name="connsiteX5" fmla="*/ 808931 w 3300906"/>
              <a:gd name="connsiteY5" fmla="*/ 808931 h 1617861"/>
              <a:gd name="connsiteX6" fmla="*/ 0 w 3300906"/>
              <a:gd name="connsiteY6" fmla="*/ 0 h 161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00906" h="1617861">
                <a:moveTo>
                  <a:pt x="0" y="0"/>
                </a:moveTo>
                <a:lnTo>
                  <a:pt x="2491976" y="0"/>
                </a:lnTo>
                <a:lnTo>
                  <a:pt x="3300906" y="808931"/>
                </a:lnTo>
                <a:lnTo>
                  <a:pt x="2491976" y="1617861"/>
                </a:lnTo>
                <a:lnTo>
                  <a:pt x="0" y="1617861"/>
                </a:lnTo>
                <a:lnTo>
                  <a:pt x="808931" y="8089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9800891"/>
              <a:satOff val="-40777"/>
              <a:lumOff val="9608"/>
              <a:alphaOff val="0"/>
            </a:schemeClr>
          </a:fillRef>
          <a:effectRef idx="3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8941" tIns="26670" rIns="835600" bIns="2667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b="1" kern="1200" dirty="0">
                <a:solidFill>
                  <a:srgbClr val="C00000"/>
                </a:solidFill>
                <a:latin typeface="Montserrat" panose="00000500000000000000" pitchFamily="2" charset="0"/>
              </a:rPr>
              <a:t>3-C</a:t>
            </a:r>
            <a:r>
              <a:rPr lang="fr-FR" sz="2000" b="1" i="0" kern="1200" dirty="0">
                <a:solidFill>
                  <a:srgbClr val="C00000"/>
                </a:solidFill>
                <a:effectLst/>
                <a:latin typeface="Montserrat" panose="00000500000000000000" pitchFamily="2" charset="0"/>
              </a:rPr>
              <a:t>onclusion</a:t>
            </a:r>
            <a:endParaRPr lang="fr-FR" sz="2000" b="1" kern="1200" dirty="0">
              <a:solidFill>
                <a:srgbClr val="C00000"/>
              </a:solidFill>
            </a:endParaRPr>
          </a:p>
        </p:txBody>
      </p:sp>
      <p:pic>
        <p:nvPicPr>
          <p:cNvPr id="9" name="Picture 2" descr="OpenClassrooms — Wikipédia">
            <a:extLst>
              <a:ext uri="{FF2B5EF4-FFF2-40B4-BE49-F238E27FC236}">
                <a16:creationId xmlns:a16="http://schemas.microsoft.com/office/drawing/2014/main" id="{DDB2157B-75FE-4E76-B10B-9CC4A7E3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800" y="95856"/>
            <a:ext cx="1960879" cy="196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C311702-195F-4495-9971-D800F17B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866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E7583DD-9129-47B4-91A2-975FF8F8FC7D}"/>
              </a:ext>
            </a:extLst>
          </p:cNvPr>
          <p:cNvSpPr txBox="1"/>
          <p:nvPr/>
        </p:nvSpPr>
        <p:spPr>
          <a:xfrm>
            <a:off x="781211" y="2297698"/>
            <a:ext cx="984024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Montserrat" panose="00000500000000000000" pitchFamily="2" charset="0"/>
              </a:rPr>
              <a:t>S’implanter dans un pays où les infrastructures sont développées mais une population faible en enseignement supérieur et secondaire  comme Qatar.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Montserrat" panose="00000500000000000000" pitchFamily="2" charset="0"/>
              </a:rPr>
              <a:t> S’implanter dans un pays où les infrastructures sont développées et avec un nombre d’inscriptions au supérieur et au secondaire intéressant comme les Etats-Unis et le Norvège.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>
              <a:latin typeface="Montserrat" panose="00000500000000000000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dirty="0">
                <a:latin typeface="Montserrat" panose="00000500000000000000" pitchFamily="2" charset="0"/>
              </a:rPr>
              <a:t> S’implanter dans un pays plus pauvre mais avec une population en enseignement supérieur forte comme l’Inde et la Chine à condition de chercher des Financements par l’état par exemple.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2E8C8F5-3443-4178-8906-26CB9AFE0EA3}"/>
              </a:ext>
            </a:extLst>
          </p:cNvPr>
          <p:cNvSpPr txBox="1"/>
          <p:nvPr/>
        </p:nvSpPr>
        <p:spPr>
          <a:xfrm>
            <a:off x="304799" y="956696"/>
            <a:ext cx="9505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" panose="00000500000000000000" pitchFamily="2" charset="0"/>
              </a:rPr>
              <a:t>En regardant tous les paramètres, chacun à part,  il est difficile de classer les pays à fort potentiel.</a:t>
            </a:r>
          </a:p>
          <a:p>
            <a:endParaRPr lang="fr-FR" dirty="0">
              <a:latin typeface="Montserrat" panose="00000500000000000000" pitchFamily="2" charset="0"/>
            </a:endParaRPr>
          </a:p>
          <a:p>
            <a:r>
              <a:rPr lang="fr-FR" dirty="0">
                <a:latin typeface="Montserrat" panose="00000500000000000000" pitchFamily="2" charset="0"/>
              </a:rPr>
              <a:t>Pour une expansion à l’international, </a:t>
            </a:r>
            <a:r>
              <a:rPr lang="fr-FR" b="1" dirty="0" err="1">
                <a:latin typeface="Montserrat" panose="00000500000000000000" pitchFamily="2" charset="0"/>
              </a:rPr>
              <a:t>academy</a:t>
            </a:r>
            <a:r>
              <a:rPr lang="fr-FR" b="1" dirty="0">
                <a:latin typeface="Montserrat" panose="00000500000000000000" pitchFamily="2" charset="0"/>
              </a:rPr>
              <a:t> </a:t>
            </a:r>
            <a:r>
              <a:rPr lang="fr-FR" dirty="0">
                <a:latin typeface="Montserrat" panose="00000500000000000000" pitchFamily="2" charset="0"/>
              </a:rPr>
              <a:t>possède plusieurs possibilités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AB7BB63-49E1-45AC-BA4E-A402838C924B}"/>
              </a:ext>
            </a:extLst>
          </p:cNvPr>
          <p:cNvSpPr txBox="1"/>
          <p:nvPr/>
        </p:nvSpPr>
        <p:spPr>
          <a:xfrm>
            <a:off x="5811520" y="5316400"/>
            <a:ext cx="5490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Montserrat" panose="00000500000000000000" pitchFamily="2" charset="0"/>
              </a:rPr>
              <a:t>En essayant de prendre en considération différents types d’indicateurs (population, éducation, économie, infrastructure), on peut implémenter un modèle de </a:t>
            </a:r>
            <a:r>
              <a:rPr lang="fr-FR" dirty="0" err="1">
                <a:latin typeface="Montserrat" panose="00000500000000000000" pitchFamily="2" charset="0"/>
              </a:rPr>
              <a:t>scoring</a:t>
            </a:r>
            <a:r>
              <a:rPr lang="fr-FR" dirty="0">
                <a:latin typeface="Montserrat" panose="00000500000000000000" pitchFamily="2" charset="0"/>
              </a:rPr>
              <a:t> et classer les pays autrement.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FEC53C3-D905-4211-BB7A-9DB90F8BF9B9}"/>
              </a:ext>
            </a:extLst>
          </p:cNvPr>
          <p:cNvSpPr txBox="1"/>
          <p:nvPr/>
        </p:nvSpPr>
        <p:spPr>
          <a:xfrm>
            <a:off x="466724" y="230543"/>
            <a:ext cx="3486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Conclusion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0D3560F-6882-49DC-9DD8-239E5C843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0" y="170778"/>
            <a:ext cx="2288135" cy="27721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Solution : images, photos et images vectorielles de stock | Shutterstock">
            <a:extLst>
              <a:ext uri="{FF2B5EF4-FFF2-40B4-BE49-F238E27FC236}">
                <a16:creationId xmlns:a16="http://schemas.microsoft.com/office/drawing/2014/main" id="{4C5BBA0B-79B7-425F-BB2A-D25D7007E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 t="-1892" r="12249" b="34558"/>
          <a:stretch/>
        </p:blipFill>
        <p:spPr bwMode="auto">
          <a:xfrm>
            <a:off x="155822" y="5003414"/>
            <a:ext cx="4107953" cy="17957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BEDF34D5-82E1-4523-9FEC-D42EDA27F774}"/>
              </a:ext>
            </a:extLst>
          </p:cNvPr>
          <p:cNvSpPr/>
          <p:nvPr/>
        </p:nvSpPr>
        <p:spPr>
          <a:xfrm>
            <a:off x="4263775" y="5762625"/>
            <a:ext cx="1384550" cy="552450"/>
          </a:xfrm>
          <a:prstGeom prst="rightArrow">
            <a:avLst/>
          </a:prstGeom>
          <a:solidFill>
            <a:srgbClr val="C0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43B89A-ECBC-4BDA-AB56-41029F18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02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80B73750-5A8D-40BF-BBFA-F5CD62AE9C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190011"/>
              </p:ext>
            </p:extLst>
          </p:nvPr>
        </p:nvGraphicFramePr>
        <p:xfrm>
          <a:off x="3627645" y="1057508"/>
          <a:ext cx="9173955" cy="572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CDBD6950-C7CA-412B-8466-1168DEBE9B62}"/>
              </a:ext>
            </a:extLst>
          </p:cNvPr>
          <p:cNvSpPr txBox="1"/>
          <p:nvPr/>
        </p:nvSpPr>
        <p:spPr>
          <a:xfrm>
            <a:off x="0" y="59584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" panose="00000500000000000000" pitchFamily="2" charset="0"/>
              </a:rPr>
              <a:t>Pour implémenter un modèle de </a:t>
            </a:r>
            <a:r>
              <a:rPr lang="fr-FR" dirty="0" err="1">
                <a:latin typeface="Montserrat" panose="00000500000000000000" pitchFamily="2" charset="0"/>
              </a:rPr>
              <a:t>scoring</a:t>
            </a:r>
            <a:r>
              <a:rPr lang="fr-FR" dirty="0">
                <a:latin typeface="Montserrat" panose="00000500000000000000" pitchFamily="2" charset="0"/>
              </a:rPr>
              <a:t>, nous avons considéré que tous les indicateurs choisis sont importants. Ainsi, nous avons affecté le même coefficient. Dans notre modèle le score est calculé sur 100.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9C392A1-FA99-4952-95BF-23DEBA3E718A}"/>
              </a:ext>
            </a:extLst>
          </p:cNvPr>
          <p:cNvSpPr txBox="1"/>
          <p:nvPr/>
        </p:nvSpPr>
        <p:spPr>
          <a:xfrm>
            <a:off x="352425" y="169217"/>
            <a:ext cx="367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Modèle de </a:t>
            </a:r>
            <a:r>
              <a:rPr lang="fr-FR" sz="24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Scoring</a:t>
            </a:r>
            <a:r>
              <a:rPr lang="fr-FR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2" name="Organigramme : Stockage à accès séquentiel 11">
            <a:extLst>
              <a:ext uri="{FF2B5EF4-FFF2-40B4-BE49-F238E27FC236}">
                <a16:creationId xmlns:a16="http://schemas.microsoft.com/office/drawing/2014/main" id="{216F5D84-05C6-4AE7-B126-BF92AB85DA45}"/>
              </a:ext>
            </a:extLst>
          </p:cNvPr>
          <p:cNvSpPr/>
          <p:nvPr/>
        </p:nvSpPr>
        <p:spPr>
          <a:xfrm>
            <a:off x="620368" y="1746621"/>
            <a:ext cx="4838700" cy="2459683"/>
          </a:xfrm>
          <a:prstGeom prst="flowChartMagneticTape">
            <a:avLst/>
          </a:prstGeom>
          <a:noFill/>
          <a:ln w="28575">
            <a:solidFill>
              <a:srgbClr val="0070C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algn="just">
              <a:buFont typeface="Wingdings" panose="05000000000000000000" pitchFamily="2" charset="2"/>
              <a:buChar char="§"/>
            </a:pPr>
            <a:endParaRPr lang="fr-FR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fr-FR" sz="1600" dirty="0" err="1">
                <a:solidFill>
                  <a:schemeClr val="tx1"/>
                </a:solidFill>
                <a:latin typeface="Montserrat" panose="00000500000000000000" pitchFamily="2" charset="0"/>
              </a:rPr>
              <a:t>Enrolment</a:t>
            </a:r>
            <a:r>
              <a:rPr lang="fr-FR" sz="1600" dirty="0">
                <a:solidFill>
                  <a:schemeClr val="tx1"/>
                </a:solidFill>
                <a:latin typeface="Montserrat" panose="00000500000000000000" pitchFamily="2" charset="0"/>
              </a:rPr>
              <a:t> in </a:t>
            </a:r>
            <a:r>
              <a:rPr lang="fr-FR" sz="1600" dirty="0" err="1">
                <a:solidFill>
                  <a:schemeClr val="tx1"/>
                </a:solidFill>
                <a:latin typeface="Montserrat" panose="00000500000000000000" pitchFamily="2" charset="0"/>
              </a:rPr>
              <a:t>tertiary</a:t>
            </a:r>
            <a:r>
              <a:rPr lang="fr-FR" sz="16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Montserrat" panose="00000500000000000000" pitchFamily="2" charset="0"/>
              </a:rPr>
              <a:t>education</a:t>
            </a:r>
            <a:r>
              <a:rPr lang="fr-FR" sz="1600" dirty="0">
                <a:solidFill>
                  <a:schemeClr val="tx1"/>
                </a:solidFill>
                <a:latin typeface="Montserrat" panose="00000500000000000000" pitchFamily="2" charset="0"/>
              </a:rPr>
              <a:t>, all programmes, </a:t>
            </a:r>
            <a:r>
              <a:rPr lang="fr-FR" sz="1600" dirty="0" err="1">
                <a:solidFill>
                  <a:schemeClr val="tx1"/>
                </a:solidFill>
                <a:latin typeface="Montserrat" panose="00000500000000000000" pitchFamily="2" charset="0"/>
              </a:rPr>
              <a:t>both</a:t>
            </a:r>
            <a:r>
              <a:rPr lang="fr-FR" sz="1600" dirty="0">
                <a:solidFill>
                  <a:schemeClr val="tx1"/>
                </a:solidFill>
                <a:latin typeface="Montserrat" panose="00000500000000000000" pitchFamily="2" charset="0"/>
              </a:rPr>
              <a:t> sexes (</a:t>
            </a:r>
            <a:r>
              <a:rPr lang="fr-FR" sz="1600" dirty="0" err="1">
                <a:solidFill>
                  <a:schemeClr val="tx1"/>
                </a:solidFill>
                <a:latin typeface="Montserrat" panose="00000500000000000000" pitchFamily="2" charset="0"/>
              </a:rPr>
              <a:t>number</a:t>
            </a:r>
            <a:r>
              <a:rPr lang="fr-FR" sz="1600" dirty="0">
                <a:solidFill>
                  <a:schemeClr val="tx1"/>
                </a:solidFill>
                <a:latin typeface="Montserrat" panose="00000500000000000000" pitchFamily="2" charset="0"/>
              </a:rPr>
              <a:t>).</a:t>
            </a: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fr-FR" sz="1600" dirty="0" err="1">
                <a:solidFill>
                  <a:schemeClr val="tx1"/>
                </a:solidFill>
                <a:latin typeface="Montserrat" panose="00000500000000000000" pitchFamily="2" charset="0"/>
              </a:rPr>
              <a:t>Enrolment</a:t>
            </a:r>
            <a:r>
              <a:rPr lang="fr-FR" sz="1600" dirty="0">
                <a:solidFill>
                  <a:schemeClr val="tx1"/>
                </a:solidFill>
                <a:latin typeface="Montserrat" panose="00000500000000000000" pitchFamily="2" charset="0"/>
              </a:rPr>
              <a:t> in </a:t>
            </a:r>
            <a:r>
              <a:rPr lang="fr-FR" sz="1600" dirty="0" err="1">
                <a:solidFill>
                  <a:schemeClr val="tx1"/>
                </a:solidFill>
                <a:latin typeface="Montserrat" panose="00000500000000000000" pitchFamily="2" charset="0"/>
              </a:rPr>
              <a:t>upper</a:t>
            </a:r>
            <a:r>
              <a:rPr lang="fr-FR" sz="16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Montserrat" panose="00000500000000000000" pitchFamily="2" charset="0"/>
              </a:rPr>
              <a:t>secondary</a:t>
            </a:r>
            <a:r>
              <a:rPr lang="fr-FR" sz="16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Montserrat" panose="00000500000000000000" pitchFamily="2" charset="0"/>
              </a:rPr>
              <a:t>general</a:t>
            </a:r>
            <a:r>
              <a:rPr lang="fr-FR" sz="1600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fr-FR" sz="1600" dirty="0" err="1">
                <a:solidFill>
                  <a:schemeClr val="tx1"/>
                </a:solidFill>
                <a:latin typeface="Montserrat" panose="00000500000000000000" pitchFamily="2" charset="0"/>
              </a:rPr>
              <a:t>both</a:t>
            </a:r>
            <a:r>
              <a:rPr lang="fr-FR" sz="1600" dirty="0">
                <a:solidFill>
                  <a:schemeClr val="tx1"/>
                </a:solidFill>
                <a:latin typeface="Montserrat" panose="00000500000000000000" pitchFamily="2" charset="0"/>
              </a:rPr>
              <a:t> sexes (</a:t>
            </a:r>
            <a:r>
              <a:rPr lang="fr-FR" sz="1600" dirty="0" err="1">
                <a:solidFill>
                  <a:schemeClr val="tx1"/>
                </a:solidFill>
                <a:latin typeface="Montserrat" panose="00000500000000000000" pitchFamily="2" charset="0"/>
              </a:rPr>
              <a:t>number</a:t>
            </a:r>
            <a:r>
              <a:rPr lang="fr-FR" sz="1600" dirty="0">
                <a:solidFill>
                  <a:schemeClr val="tx1"/>
                </a:solidFill>
                <a:latin typeface="Montserrat" panose="00000500000000000000" pitchFamily="2" charset="0"/>
              </a:rPr>
              <a:t>).</a:t>
            </a:r>
          </a:p>
          <a:p>
            <a:pPr algn="just"/>
            <a:endParaRPr lang="fr-FR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2136C04-8309-44F2-A1C0-6F7F3F2F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438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D4227D8-8289-4E50-95E8-2E2E55D74A3C}"/>
              </a:ext>
            </a:extLst>
          </p:cNvPr>
          <p:cNvSpPr txBox="1"/>
          <p:nvPr/>
        </p:nvSpPr>
        <p:spPr>
          <a:xfrm>
            <a:off x="609600" y="314325"/>
            <a:ext cx="308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Sommaire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B401C1-BB4B-4857-BA0E-56DEBE9A08FE}"/>
              </a:ext>
            </a:extLst>
          </p:cNvPr>
          <p:cNvSpPr txBox="1"/>
          <p:nvPr/>
        </p:nvSpPr>
        <p:spPr>
          <a:xfrm>
            <a:off x="333374" y="1497747"/>
            <a:ext cx="110966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fr-FR" b="0" i="0" dirty="0">
              <a:effectLst/>
              <a:latin typeface="Montserrat" panose="00000500000000000000" pitchFamily="2" charset="0"/>
            </a:endParaRPr>
          </a:p>
          <a:p>
            <a:pPr algn="l"/>
            <a:r>
              <a:rPr lang="fr-FR" b="0" i="0" dirty="0">
                <a:effectLst/>
                <a:latin typeface="Montserrat" panose="00000500000000000000" pitchFamily="2" charset="0"/>
              </a:rPr>
              <a:t> </a:t>
            </a:r>
          </a:p>
          <a:p>
            <a:pPr algn="l"/>
            <a:endParaRPr lang="fr-FR" b="0" i="0" dirty="0">
              <a:effectLst/>
              <a:latin typeface="Montserrat" panose="00000500000000000000" pitchFamily="2" charset="0"/>
            </a:endParaRP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6ED5D3E8-09DD-4FCB-8F9F-ECEDFFFB9E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7383441"/>
              </p:ext>
            </p:extLst>
          </p:nvPr>
        </p:nvGraphicFramePr>
        <p:xfrm>
          <a:off x="762000" y="628650"/>
          <a:ext cx="10448925" cy="5843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2" descr="OpenClassrooms — Wikipédia">
            <a:extLst>
              <a:ext uri="{FF2B5EF4-FFF2-40B4-BE49-F238E27FC236}">
                <a16:creationId xmlns:a16="http://schemas.microsoft.com/office/drawing/2014/main" id="{DDB2157B-75FE-4E76-B10B-9CC4A7E3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800" y="95856"/>
            <a:ext cx="1960879" cy="196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E84F47D-3A66-49E2-8E58-9E84DB53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921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E0144909-C865-4DEE-AD50-355C56AE9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62638"/>
              </p:ext>
            </p:extLst>
          </p:nvPr>
        </p:nvGraphicFramePr>
        <p:xfrm>
          <a:off x="2582544" y="263172"/>
          <a:ext cx="8856981" cy="596764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90333">
                  <a:extLst>
                    <a:ext uri="{9D8B030D-6E8A-4147-A177-3AD203B41FA5}">
                      <a16:colId xmlns:a16="http://schemas.microsoft.com/office/drawing/2014/main" val="3878739338"/>
                    </a:ext>
                  </a:extLst>
                </a:gridCol>
                <a:gridCol w="3483082">
                  <a:extLst>
                    <a:ext uri="{9D8B030D-6E8A-4147-A177-3AD203B41FA5}">
                      <a16:colId xmlns:a16="http://schemas.microsoft.com/office/drawing/2014/main" val="1366758425"/>
                    </a:ext>
                  </a:extLst>
                </a:gridCol>
                <a:gridCol w="3383566">
                  <a:extLst>
                    <a:ext uri="{9D8B030D-6E8A-4147-A177-3AD203B41FA5}">
                      <a16:colId xmlns:a16="http://schemas.microsoft.com/office/drawing/2014/main" val="3020028905"/>
                    </a:ext>
                  </a:extLst>
                </a:gridCol>
              </a:tblGrid>
              <a:tr h="354248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Rang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Country Name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SCORE</a:t>
                      </a:r>
                      <a:endParaRPr lang="fr-FR" sz="20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196307"/>
                  </a:ext>
                </a:extLst>
              </a:tr>
              <a:tr h="2545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United States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82.0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84074310"/>
                  </a:ext>
                </a:extLst>
              </a:tr>
              <a:tr h="2545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Norway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49.8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45939719"/>
                  </a:ext>
                </a:extLst>
              </a:tr>
              <a:tr h="2545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Switzerland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45.1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50750152"/>
                  </a:ext>
                </a:extLst>
              </a:tr>
              <a:tr h="2545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Japan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44.5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05547300"/>
                  </a:ext>
                </a:extLst>
              </a:tr>
              <a:tr h="2545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5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United </a:t>
                      </a:r>
                      <a:r>
                        <a:rPr lang="fr-FR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Kingdom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43.6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32134181"/>
                  </a:ext>
                </a:extLst>
              </a:tr>
              <a:tr h="2545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6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Germany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41.7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21302416"/>
                  </a:ext>
                </a:extLst>
              </a:tr>
              <a:tr h="2545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7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Denmark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40.5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7051696"/>
                  </a:ext>
                </a:extLst>
              </a:tr>
              <a:tr h="2545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8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Australia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39.7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56791836"/>
                  </a:ext>
                </a:extLst>
              </a:tr>
              <a:tr h="2545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9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Canada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39.6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44789888"/>
                  </a:ext>
                </a:extLst>
              </a:tr>
              <a:tr h="2545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10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Sweden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39.2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17209701"/>
                  </a:ext>
                </a:extLst>
              </a:tr>
              <a:tr h="2545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11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Brazil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38.8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20181131"/>
                  </a:ext>
                </a:extLst>
              </a:tr>
              <a:tr h="2545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12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France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38.5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71729986"/>
                  </a:ext>
                </a:extLst>
              </a:tr>
              <a:tr h="2545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13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Netherlands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37.5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88807318"/>
                  </a:ext>
                </a:extLst>
              </a:tr>
              <a:tr h="2545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14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Finland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34.5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27964559"/>
                  </a:ext>
                </a:extLst>
              </a:tr>
              <a:tr h="2545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15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Singapore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34.3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97904367"/>
                  </a:ext>
                </a:extLst>
              </a:tr>
              <a:tr h="2545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16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United Arab Emirates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34.2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58224189"/>
                  </a:ext>
                </a:extLst>
              </a:tr>
              <a:tr h="2545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17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Ireland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34.2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71438809"/>
                  </a:ext>
                </a:extLst>
              </a:tr>
              <a:tr h="2545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18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Belgium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34.2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62584658"/>
                  </a:ext>
                </a:extLst>
              </a:tr>
              <a:tr h="2545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19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Austria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33.8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70358563"/>
                  </a:ext>
                </a:extLst>
              </a:tr>
              <a:tr h="25451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20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Korea</a:t>
                      </a:r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, Rep.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33.6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06749836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A7BFBD5F-500F-4E43-B9FB-C40DA57C68F0}"/>
              </a:ext>
            </a:extLst>
          </p:cNvPr>
          <p:cNvSpPr txBox="1"/>
          <p:nvPr/>
        </p:nvSpPr>
        <p:spPr>
          <a:xfrm>
            <a:off x="276225" y="17264"/>
            <a:ext cx="367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Scoring</a:t>
            </a:r>
            <a:r>
              <a:rPr lang="fr-FR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B8FDEDF-C333-449C-9B24-32E72AF85B78}"/>
              </a:ext>
            </a:extLst>
          </p:cNvPr>
          <p:cNvSpPr txBox="1"/>
          <p:nvPr/>
        </p:nvSpPr>
        <p:spPr>
          <a:xfrm>
            <a:off x="-238125" y="929989"/>
            <a:ext cx="3409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TOP 10 </a:t>
            </a:r>
          </a:p>
          <a:p>
            <a:pPr algn="ctr"/>
            <a:r>
              <a:rPr lang="fr-FR" sz="28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Pays à fort potentiels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323895F-DD43-4B34-8564-0AAED9D71D4B}"/>
              </a:ext>
            </a:extLst>
          </p:cNvPr>
          <p:cNvSpPr txBox="1"/>
          <p:nvPr/>
        </p:nvSpPr>
        <p:spPr>
          <a:xfrm>
            <a:off x="2003563" y="6211669"/>
            <a:ext cx="10344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" panose="00000500000000000000" pitchFamily="2" charset="0"/>
              </a:rPr>
              <a:t>On peut faire d’autres modèles de </a:t>
            </a:r>
            <a:r>
              <a:rPr lang="fr-FR" dirty="0" err="1">
                <a:latin typeface="Montserrat" panose="00000500000000000000" pitchFamily="2" charset="0"/>
              </a:rPr>
              <a:t>scoring</a:t>
            </a:r>
            <a:r>
              <a:rPr lang="fr-FR" dirty="0">
                <a:latin typeface="Montserrat" panose="00000500000000000000" pitchFamily="2" charset="0"/>
              </a:rPr>
              <a:t> en donnant plus d’importance au indicateur économique ou la population ou autre. Ceci dépendra de la vision de l’entreprise.</a:t>
            </a:r>
          </a:p>
        </p:txBody>
      </p:sp>
      <p:pic>
        <p:nvPicPr>
          <p:cNvPr id="6146" name="Picture 2" descr="Les Gens D&amp;#39;affaires Avec Le Télescope En Perspective Différente. Le  Leadership Concept De Vision. Character Design Plat. Illustration Clip Art  Libres De Droits , Vecteurs Et Illustration. Image 65864769.">
            <a:extLst>
              <a:ext uri="{FF2B5EF4-FFF2-40B4-BE49-F238E27FC236}">
                <a16:creationId xmlns:a16="http://schemas.microsoft.com/office/drawing/2014/main" id="{3E340819-F810-4B8D-A7FE-EBC8B774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44" y="5782125"/>
            <a:ext cx="1423332" cy="11484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D25EA9-34A4-4FAF-8971-DC2BAB59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20</a:t>
            </a:fld>
            <a:endParaRPr lang="fr-FR"/>
          </a:p>
        </p:txBody>
      </p:sp>
      <p:sp>
        <p:nvSpPr>
          <p:cNvPr id="3" name="Accolade ouvrante 2">
            <a:extLst>
              <a:ext uri="{FF2B5EF4-FFF2-40B4-BE49-F238E27FC236}">
                <a16:creationId xmlns:a16="http://schemas.microsoft.com/office/drawing/2014/main" id="{2479E992-183E-45A4-A2B7-AB5608118835}"/>
              </a:ext>
            </a:extLst>
          </p:cNvPr>
          <p:cNvSpPr/>
          <p:nvPr/>
        </p:nvSpPr>
        <p:spPr>
          <a:xfrm>
            <a:off x="4829175" y="627181"/>
            <a:ext cx="523875" cy="2801820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64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D4227D8-8289-4E50-95E8-2E2E55D74A3C}"/>
              </a:ext>
            </a:extLst>
          </p:cNvPr>
          <p:cNvSpPr txBox="1"/>
          <p:nvPr/>
        </p:nvSpPr>
        <p:spPr>
          <a:xfrm>
            <a:off x="609600" y="314325"/>
            <a:ext cx="308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Sommaire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B401C1-BB4B-4857-BA0E-56DEBE9A08FE}"/>
              </a:ext>
            </a:extLst>
          </p:cNvPr>
          <p:cNvSpPr txBox="1"/>
          <p:nvPr/>
        </p:nvSpPr>
        <p:spPr>
          <a:xfrm>
            <a:off x="333374" y="1497747"/>
            <a:ext cx="110966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fr-FR" b="0" i="0" dirty="0">
              <a:effectLst/>
              <a:latin typeface="Montserrat" panose="00000500000000000000" pitchFamily="2" charset="0"/>
            </a:endParaRPr>
          </a:p>
          <a:p>
            <a:pPr algn="l"/>
            <a:r>
              <a:rPr lang="fr-FR" b="0" i="0" dirty="0">
                <a:effectLst/>
                <a:latin typeface="Montserrat" panose="00000500000000000000" pitchFamily="2" charset="0"/>
              </a:rPr>
              <a:t> </a:t>
            </a:r>
          </a:p>
          <a:p>
            <a:pPr algn="l"/>
            <a:endParaRPr lang="fr-FR" b="0" i="0" dirty="0">
              <a:effectLst/>
              <a:latin typeface="Montserrat" panose="00000500000000000000" pitchFamily="2" charset="0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0EA88512-A167-4731-8B65-1C6AA877F16C}"/>
              </a:ext>
            </a:extLst>
          </p:cNvPr>
          <p:cNvSpPr/>
          <p:nvPr/>
        </p:nvSpPr>
        <p:spPr>
          <a:xfrm>
            <a:off x="764159" y="2818360"/>
            <a:ext cx="3770045" cy="1463636"/>
          </a:xfrm>
          <a:custGeom>
            <a:avLst/>
            <a:gdLst>
              <a:gd name="connsiteX0" fmla="*/ 0 w 3770045"/>
              <a:gd name="connsiteY0" fmla="*/ 0 h 1463636"/>
              <a:gd name="connsiteX1" fmla="*/ 3038227 w 3770045"/>
              <a:gd name="connsiteY1" fmla="*/ 0 h 1463636"/>
              <a:gd name="connsiteX2" fmla="*/ 3770045 w 3770045"/>
              <a:gd name="connsiteY2" fmla="*/ 731818 h 1463636"/>
              <a:gd name="connsiteX3" fmla="*/ 3038227 w 3770045"/>
              <a:gd name="connsiteY3" fmla="*/ 1463636 h 1463636"/>
              <a:gd name="connsiteX4" fmla="*/ 0 w 3770045"/>
              <a:gd name="connsiteY4" fmla="*/ 1463636 h 1463636"/>
              <a:gd name="connsiteX5" fmla="*/ 731818 w 3770045"/>
              <a:gd name="connsiteY5" fmla="*/ 731818 h 1463636"/>
              <a:gd name="connsiteX6" fmla="*/ 0 w 3770045"/>
              <a:gd name="connsiteY6" fmla="*/ 0 h 146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70045" h="1463636">
                <a:moveTo>
                  <a:pt x="0" y="0"/>
                </a:moveTo>
                <a:lnTo>
                  <a:pt x="3038227" y="0"/>
                </a:lnTo>
                <a:lnTo>
                  <a:pt x="3770045" y="731818"/>
                </a:lnTo>
                <a:lnTo>
                  <a:pt x="3038227" y="1463636"/>
                </a:lnTo>
                <a:lnTo>
                  <a:pt x="0" y="1463636"/>
                </a:lnTo>
                <a:lnTo>
                  <a:pt x="731818" y="731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1828" tIns="26670" rIns="758488" bIns="2667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b="1" i="0" kern="1200" dirty="0">
                <a:solidFill>
                  <a:srgbClr val="C00000"/>
                </a:solidFill>
                <a:effectLst/>
                <a:latin typeface="Montserrat" panose="00000500000000000000" pitchFamily="2" charset="0"/>
              </a:rPr>
              <a:t>1- Problématique et présentation du jeu de données</a:t>
            </a:r>
            <a:endParaRPr lang="fr-FR" sz="2000" b="1" kern="1200" dirty="0">
              <a:solidFill>
                <a:srgbClr val="C00000"/>
              </a:solidFill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D701B725-2956-4C99-91AB-0E4C9B693EE4}"/>
              </a:ext>
            </a:extLst>
          </p:cNvPr>
          <p:cNvSpPr/>
          <p:nvPr/>
        </p:nvSpPr>
        <p:spPr>
          <a:xfrm>
            <a:off x="4306655" y="2787764"/>
            <a:ext cx="3828753" cy="1524829"/>
          </a:xfrm>
          <a:custGeom>
            <a:avLst/>
            <a:gdLst>
              <a:gd name="connsiteX0" fmla="*/ 0 w 3828753"/>
              <a:gd name="connsiteY0" fmla="*/ 0 h 1524829"/>
              <a:gd name="connsiteX1" fmla="*/ 3066339 w 3828753"/>
              <a:gd name="connsiteY1" fmla="*/ 0 h 1524829"/>
              <a:gd name="connsiteX2" fmla="*/ 3828753 w 3828753"/>
              <a:gd name="connsiteY2" fmla="*/ 762415 h 1524829"/>
              <a:gd name="connsiteX3" fmla="*/ 3066339 w 3828753"/>
              <a:gd name="connsiteY3" fmla="*/ 1524829 h 1524829"/>
              <a:gd name="connsiteX4" fmla="*/ 0 w 3828753"/>
              <a:gd name="connsiteY4" fmla="*/ 1524829 h 1524829"/>
              <a:gd name="connsiteX5" fmla="*/ 762415 w 3828753"/>
              <a:gd name="connsiteY5" fmla="*/ 762415 h 1524829"/>
              <a:gd name="connsiteX6" fmla="*/ 0 w 3828753"/>
              <a:gd name="connsiteY6" fmla="*/ 0 h 152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8753" h="1524829">
                <a:moveTo>
                  <a:pt x="0" y="0"/>
                </a:moveTo>
                <a:lnTo>
                  <a:pt x="3066339" y="0"/>
                </a:lnTo>
                <a:lnTo>
                  <a:pt x="3828753" y="762415"/>
                </a:lnTo>
                <a:lnTo>
                  <a:pt x="3066339" y="1524829"/>
                </a:lnTo>
                <a:lnTo>
                  <a:pt x="0" y="1524829"/>
                </a:lnTo>
                <a:lnTo>
                  <a:pt x="762415" y="7624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4900445"/>
              <a:satOff val="-20388"/>
              <a:lumOff val="4804"/>
              <a:alphaOff val="0"/>
            </a:schemeClr>
          </a:fillRef>
          <a:effectRef idx="3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2425" tIns="26670" rIns="789084" bIns="2667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b="1" kern="1200" dirty="0">
                <a:latin typeface="Montserrat" panose="00000500000000000000" pitchFamily="2" charset="0"/>
              </a:rPr>
              <a:t>2-</a:t>
            </a:r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b="1" kern="1200" dirty="0">
                <a:latin typeface="Montserrat" panose="00000500000000000000" pitchFamily="2" charset="0"/>
              </a:rPr>
              <a:t>A</a:t>
            </a:r>
            <a:r>
              <a:rPr lang="fr-FR" sz="2000" b="1" i="0" kern="1200" dirty="0">
                <a:effectLst/>
                <a:latin typeface="Montserrat" panose="00000500000000000000" pitchFamily="2" charset="0"/>
              </a:rPr>
              <a:t>nalyse pré-exploratoire du jeu de données </a:t>
            </a:r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000" b="1" kern="1200" dirty="0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EAFCB3F3-64B5-4AC4-839C-D15FE1FC659E}"/>
              </a:ext>
            </a:extLst>
          </p:cNvPr>
          <p:cNvSpPr/>
          <p:nvPr/>
        </p:nvSpPr>
        <p:spPr>
          <a:xfrm>
            <a:off x="7907859" y="2741248"/>
            <a:ext cx="3300906" cy="1617861"/>
          </a:xfrm>
          <a:custGeom>
            <a:avLst/>
            <a:gdLst>
              <a:gd name="connsiteX0" fmla="*/ 0 w 3300906"/>
              <a:gd name="connsiteY0" fmla="*/ 0 h 1617861"/>
              <a:gd name="connsiteX1" fmla="*/ 2491976 w 3300906"/>
              <a:gd name="connsiteY1" fmla="*/ 0 h 1617861"/>
              <a:gd name="connsiteX2" fmla="*/ 3300906 w 3300906"/>
              <a:gd name="connsiteY2" fmla="*/ 808931 h 1617861"/>
              <a:gd name="connsiteX3" fmla="*/ 2491976 w 3300906"/>
              <a:gd name="connsiteY3" fmla="*/ 1617861 h 1617861"/>
              <a:gd name="connsiteX4" fmla="*/ 0 w 3300906"/>
              <a:gd name="connsiteY4" fmla="*/ 1617861 h 1617861"/>
              <a:gd name="connsiteX5" fmla="*/ 808931 w 3300906"/>
              <a:gd name="connsiteY5" fmla="*/ 808931 h 1617861"/>
              <a:gd name="connsiteX6" fmla="*/ 0 w 3300906"/>
              <a:gd name="connsiteY6" fmla="*/ 0 h 161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00906" h="1617861">
                <a:moveTo>
                  <a:pt x="0" y="0"/>
                </a:moveTo>
                <a:lnTo>
                  <a:pt x="2491976" y="0"/>
                </a:lnTo>
                <a:lnTo>
                  <a:pt x="3300906" y="808931"/>
                </a:lnTo>
                <a:lnTo>
                  <a:pt x="2491976" y="1617861"/>
                </a:lnTo>
                <a:lnTo>
                  <a:pt x="0" y="1617861"/>
                </a:lnTo>
                <a:lnTo>
                  <a:pt x="808931" y="8089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9800891"/>
              <a:satOff val="-40777"/>
              <a:lumOff val="9608"/>
              <a:alphaOff val="0"/>
            </a:schemeClr>
          </a:fillRef>
          <a:effectRef idx="3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8941" tIns="26670" rIns="835600" bIns="2667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b="1" kern="1200" dirty="0">
                <a:latin typeface="Montserrat" panose="00000500000000000000" pitchFamily="2" charset="0"/>
              </a:rPr>
              <a:t>3-C</a:t>
            </a:r>
            <a:r>
              <a:rPr lang="fr-FR" sz="2000" b="1" i="0" kern="1200" dirty="0">
                <a:effectLst/>
                <a:latin typeface="Montserrat" panose="00000500000000000000" pitchFamily="2" charset="0"/>
              </a:rPr>
              <a:t>onclusion</a:t>
            </a:r>
            <a:endParaRPr lang="fr-FR" sz="2000" b="1" kern="1200" dirty="0"/>
          </a:p>
        </p:txBody>
      </p:sp>
      <p:pic>
        <p:nvPicPr>
          <p:cNvPr id="9" name="Picture 2" descr="OpenClassrooms — Wikipédia">
            <a:extLst>
              <a:ext uri="{FF2B5EF4-FFF2-40B4-BE49-F238E27FC236}">
                <a16:creationId xmlns:a16="http://schemas.microsoft.com/office/drawing/2014/main" id="{DDB2157B-75FE-4E76-B10B-9CC4A7E3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800" y="95856"/>
            <a:ext cx="1960879" cy="196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B051BFE-0FD5-4D6C-BEE9-F2BF7070C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30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C308876-4E89-424B-8A40-5DFB4B5454A7}"/>
              </a:ext>
            </a:extLst>
          </p:cNvPr>
          <p:cNvSpPr txBox="1"/>
          <p:nvPr/>
        </p:nvSpPr>
        <p:spPr>
          <a:xfrm>
            <a:off x="189479" y="2648285"/>
            <a:ext cx="7110768" cy="662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  <a:ea typeface="+mj-ea"/>
                <a:cs typeface="+mj-cs"/>
              </a:rPr>
              <a:t>Présentation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  <a:ea typeface="+mj-ea"/>
                <a:cs typeface="+mj-cs"/>
              </a:rPr>
              <a:t> du </a:t>
            </a:r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  <a:ea typeface="+mj-ea"/>
                <a:cs typeface="+mj-cs"/>
              </a:rPr>
              <a:t>projet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BD73F48-C22A-433D-BC0E-B7A55AEEAD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4" r="-1" b="-1"/>
          <a:stretch/>
        </p:blipFill>
        <p:spPr>
          <a:xfrm>
            <a:off x="20" y="0"/>
            <a:ext cx="12191980" cy="2845054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E90F087-E62D-4892-8AA7-C7971B16FB13}"/>
              </a:ext>
            </a:extLst>
          </p:cNvPr>
          <p:cNvSpPr txBox="1"/>
          <p:nvPr/>
        </p:nvSpPr>
        <p:spPr>
          <a:xfrm>
            <a:off x="285752" y="4158301"/>
            <a:ext cx="1119699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 algn="just">
              <a:lnSpc>
                <a:spcPct val="17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i="1" dirty="0">
                <a:latin typeface="Montserrat" panose="00000500000000000000" pitchFamily="2" charset="0"/>
              </a:rPr>
              <a:t>a</a:t>
            </a:r>
            <a:r>
              <a:rPr lang="en-US" i="1" dirty="0">
                <a:effectLst/>
                <a:latin typeface="Montserrat" panose="00000500000000000000" pitchFamily="2" charset="0"/>
              </a:rPr>
              <a:t>cademy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est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une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i="0" dirty="0">
                <a:effectLst/>
                <a:latin typeface="Montserrat" panose="00000500000000000000" pitchFamily="2" charset="0"/>
              </a:rPr>
              <a:t> start-up </a:t>
            </a:r>
            <a:r>
              <a:rPr lang="en-US" i="0" dirty="0" err="1">
                <a:effectLst/>
                <a:latin typeface="Montserrat" panose="00000500000000000000" pitchFamily="2" charset="0"/>
              </a:rPr>
              <a:t>française</a:t>
            </a:r>
            <a:r>
              <a:rPr lang="en-US" i="0" dirty="0">
                <a:effectLst/>
                <a:latin typeface="Montserrat" panose="00000500000000000000" pitchFamily="2" charset="0"/>
              </a:rPr>
              <a:t> de la EdTech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i="0" dirty="0">
                <a:effectLst/>
                <a:latin typeface="Montserrat" panose="00000500000000000000" pitchFamily="2" charset="0"/>
              </a:rPr>
              <a:t>qui propose des </a:t>
            </a:r>
            <a:r>
              <a:rPr lang="en-US" i="0" dirty="0" err="1">
                <a:effectLst/>
                <a:latin typeface="Montserrat" panose="00000500000000000000" pitchFamily="2" charset="0"/>
              </a:rPr>
              <a:t>contenus</a:t>
            </a:r>
            <a:r>
              <a:rPr lang="en-US" i="0" dirty="0">
                <a:effectLst/>
                <a:latin typeface="Montserrat" panose="00000500000000000000" pitchFamily="2" charset="0"/>
              </a:rPr>
              <a:t> de formation </a:t>
            </a:r>
            <a:r>
              <a:rPr lang="en-US" i="0" dirty="0" err="1">
                <a:effectLst/>
                <a:latin typeface="Montserrat" panose="00000500000000000000" pitchFamily="2" charset="0"/>
              </a:rPr>
              <a:t>en</a:t>
            </a:r>
            <a:r>
              <a:rPr lang="en-US" i="0" dirty="0">
                <a:effectLst/>
                <a:latin typeface="Montserrat" panose="00000500000000000000" pitchFamily="2" charset="0"/>
              </a:rPr>
              <a:t> </a:t>
            </a:r>
            <a:r>
              <a:rPr lang="en-US" i="0" dirty="0" err="1">
                <a:effectLst/>
                <a:latin typeface="Montserrat" panose="00000500000000000000" pitchFamily="2" charset="0"/>
              </a:rPr>
              <a:t>ligne</a:t>
            </a:r>
            <a:r>
              <a:rPr lang="en-US" i="0" dirty="0">
                <a:effectLst/>
                <a:latin typeface="Montserrat" panose="00000500000000000000" pitchFamily="2" charset="0"/>
              </a:rPr>
              <a:t> pour un public de </a:t>
            </a:r>
            <a:r>
              <a:rPr lang="en-US" i="0" dirty="0" err="1">
                <a:effectLst/>
                <a:latin typeface="Montserrat" panose="00000500000000000000" pitchFamily="2" charset="0"/>
              </a:rPr>
              <a:t>niveau</a:t>
            </a:r>
            <a:r>
              <a:rPr lang="en-US" i="0" dirty="0">
                <a:effectLst/>
                <a:latin typeface="Montserrat" panose="00000500000000000000" pitchFamily="2" charset="0"/>
              </a:rPr>
              <a:t> lycée et </a:t>
            </a:r>
            <a:r>
              <a:rPr lang="en-US" i="0" dirty="0" err="1">
                <a:effectLst/>
                <a:latin typeface="Montserrat" panose="00000500000000000000" pitchFamily="2" charset="0"/>
              </a:rPr>
              <a:t>université</a:t>
            </a:r>
            <a:r>
              <a:rPr lang="en-US" i="0" dirty="0">
                <a:effectLst/>
                <a:latin typeface="Montserrat" panose="00000500000000000000" pitchFamily="2" charset="0"/>
              </a:rPr>
              <a:t>. </a:t>
            </a:r>
          </a:p>
          <a:p>
            <a:pPr marL="285750" indent="-285750" algn="just">
              <a:lnSpc>
                <a:spcPct val="17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i="0" dirty="0" err="1">
                <a:effectLst/>
                <a:latin typeface="Montserrat" panose="00000500000000000000" pitchFamily="2" charset="0"/>
              </a:rPr>
              <a:t>L’entreprise</a:t>
            </a:r>
            <a:r>
              <a:rPr lang="en-US" i="0" dirty="0">
                <a:effectLst/>
                <a:latin typeface="Montserrat" panose="00000500000000000000" pitchFamily="2" charset="0"/>
              </a:rPr>
              <a:t> </a:t>
            </a:r>
            <a:r>
              <a:rPr lang="en-US" i="0" dirty="0" err="1">
                <a:effectLst/>
                <a:latin typeface="Montserrat" panose="00000500000000000000" pitchFamily="2" charset="0"/>
              </a:rPr>
              <a:t>souhaite</a:t>
            </a:r>
            <a:r>
              <a:rPr lang="en-US" i="0" dirty="0">
                <a:effectLst/>
                <a:latin typeface="Montserrat" panose="00000500000000000000" pitchFamily="2" charset="0"/>
              </a:rPr>
              <a:t> </a:t>
            </a:r>
            <a:r>
              <a:rPr lang="en-US" i="0" dirty="0" err="1">
                <a:effectLst/>
                <a:latin typeface="Montserrat" panose="00000500000000000000" pitchFamily="2" charset="0"/>
              </a:rPr>
              <a:t>s’étendre</a:t>
            </a:r>
            <a:r>
              <a:rPr lang="en-US" i="0" dirty="0">
                <a:effectLst/>
                <a:latin typeface="Montserrat" panose="00000500000000000000" pitchFamily="2" charset="0"/>
              </a:rPr>
              <a:t> à </a:t>
            </a:r>
            <a:r>
              <a:rPr lang="en-US" i="0" dirty="0" err="1">
                <a:effectLst/>
                <a:latin typeface="Montserrat" panose="00000500000000000000" pitchFamily="2" charset="0"/>
              </a:rPr>
              <a:t>l’international</a:t>
            </a:r>
            <a:r>
              <a:rPr lang="en-US" i="0" dirty="0">
                <a:effectLst/>
                <a:latin typeface="Montserrat" panose="00000500000000000000" pitchFamily="2" charset="0"/>
              </a:rPr>
              <a:t>.</a:t>
            </a:r>
          </a:p>
          <a:p>
            <a:pPr marL="285750" indent="-285750" algn="just">
              <a:lnSpc>
                <a:spcPct val="17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Les données sont fournies par la banque mondiale rubrique « 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EdStats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 »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rgbClr val="008ABC"/>
              </a:solidFill>
              <a:effectLst/>
              <a:latin typeface="Montserrat" panose="00000500000000000000" pitchFamily="2" charset="0"/>
            </a:endParaRPr>
          </a:p>
          <a:p>
            <a:pPr>
              <a:lnSpc>
                <a:spcPct val="170000"/>
              </a:lnSpc>
              <a:spcAft>
                <a:spcPts val="600"/>
              </a:spcAft>
            </a:pPr>
            <a:r>
              <a:rPr lang="fr-FR" b="0" i="0" u="none" strike="noStrike" dirty="0">
                <a:solidFill>
                  <a:srgbClr val="0563C1"/>
                </a:solidFill>
                <a:effectLst/>
                <a:latin typeface="Montserrat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https://datacatalog.worldbank.org/dataset/education-statistics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algn="just">
              <a:lnSpc>
                <a:spcPct val="170000"/>
              </a:lnSpc>
              <a:spcAft>
                <a:spcPts val="600"/>
              </a:spcAft>
            </a:pPr>
            <a:r>
              <a:rPr lang="fr-FR" b="0" i="0" u="none" strike="noStrike" dirty="0">
                <a:solidFill>
                  <a:srgbClr val="7451EB"/>
                </a:solidFill>
                <a:effectLst/>
                <a:latin typeface="Montserrat" panose="00000500000000000000" pitchFamily="2" charset="0"/>
                <a:hlinkClick r:id="rId4"/>
              </a:rPr>
              <a:t>http://datatopics.worldbank.org/education/</a:t>
            </a:r>
            <a:endParaRPr lang="en-US" i="0" dirty="0">
              <a:effectLst/>
              <a:latin typeface="Montserrat" panose="00000500000000000000" pitchFamily="2" charset="0"/>
            </a:endParaRPr>
          </a:p>
          <a:p>
            <a:pPr indent="-228600" algn="just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7C967A1-5E87-4E42-8726-4AA2F6A840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24549" b="23628"/>
          <a:stretch/>
        </p:blipFill>
        <p:spPr>
          <a:xfrm>
            <a:off x="9130072" y="4380004"/>
            <a:ext cx="2352673" cy="200927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58D806-F56B-4EBE-8253-3D0D91BDF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20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6CF9EA7-A0BD-4DA1-83E6-843708734600}"/>
              </a:ext>
            </a:extLst>
          </p:cNvPr>
          <p:cNvSpPr txBox="1"/>
          <p:nvPr/>
        </p:nvSpPr>
        <p:spPr>
          <a:xfrm>
            <a:off x="56586" y="137161"/>
            <a:ext cx="5198087" cy="18821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Problématique</a:t>
            </a:r>
            <a:r>
              <a:rPr lang="en-US" sz="20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 :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000" b="1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latin typeface="Montserrat" panose="00000500000000000000" pitchFamily="2" charset="0"/>
              </a:rPr>
              <a:t>Analyse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exploratoire</a:t>
            </a:r>
            <a:r>
              <a:rPr lang="en-US" sz="2000" dirty="0">
                <a:latin typeface="Montserrat" panose="00000500000000000000" pitchFamily="2" charset="0"/>
              </a:rPr>
              <a:t> des </a:t>
            </a:r>
            <a:r>
              <a:rPr lang="en-US" sz="2000" dirty="0" err="1">
                <a:latin typeface="Montserrat" panose="00000500000000000000" pitchFamily="2" charset="0"/>
              </a:rPr>
              <a:t>données</a:t>
            </a:r>
            <a:r>
              <a:rPr lang="en-US" sz="2000" dirty="0">
                <a:latin typeface="Montserrat" panose="00000500000000000000" pitchFamily="2" charset="0"/>
              </a:rPr>
              <a:t> sur </a:t>
            </a:r>
            <a:r>
              <a:rPr lang="en-US" sz="2000" dirty="0" err="1">
                <a:latin typeface="Montserrat" panose="00000500000000000000" pitchFamily="2" charset="0"/>
              </a:rPr>
              <a:t>l’éducation</a:t>
            </a:r>
            <a:r>
              <a:rPr lang="en-US" sz="2000" dirty="0">
                <a:latin typeface="Montserrat" panose="00000500000000000000" pitchFamily="2" charset="0"/>
              </a:rPr>
              <a:t> de la </a:t>
            </a:r>
            <a:r>
              <a:rPr lang="en-US" sz="2000" dirty="0" err="1">
                <a:latin typeface="Montserrat" panose="00000500000000000000" pitchFamily="2" charset="0"/>
              </a:rPr>
              <a:t>banque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mondiale</a:t>
            </a:r>
            <a:r>
              <a:rPr lang="en-US" sz="2000" dirty="0">
                <a:latin typeface="Montserrat" panose="00000500000000000000" pitchFamily="2" charset="0"/>
              </a:rPr>
              <a:t>, </a:t>
            </a:r>
            <a:r>
              <a:rPr lang="en-US" sz="2000" dirty="0" err="1">
                <a:latin typeface="Montserrat" panose="00000500000000000000" pitchFamily="2" charset="0"/>
              </a:rPr>
              <a:t>afin</a:t>
            </a:r>
            <a:r>
              <a:rPr lang="en-US" sz="2000" dirty="0">
                <a:latin typeface="Montserrat" panose="00000500000000000000" pitchFamily="2" charset="0"/>
              </a:rPr>
              <a:t> de </a:t>
            </a:r>
            <a:r>
              <a:rPr lang="en-US" sz="2000" dirty="0" err="1">
                <a:latin typeface="Montserrat" panose="00000500000000000000" pitchFamily="2" charset="0"/>
              </a:rPr>
              <a:t>cibler</a:t>
            </a:r>
            <a:r>
              <a:rPr lang="en-US" sz="2000" dirty="0">
                <a:latin typeface="Montserrat" panose="00000500000000000000" pitchFamily="2" charset="0"/>
              </a:rPr>
              <a:t> les destinations les plus </a:t>
            </a:r>
            <a:r>
              <a:rPr lang="en-US" sz="2000" dirty="0" err="1">
                <a:latin typeface="Montserrat" panose="00000500000000000000" pitchFamily="2" charset="0"/>
              </a:rPr>
              <a:t>intéressantes</a:t>
            </a:r>
            <a:r>
              <a:rPr lang="en-US" sz="2000" dirty="0">
                <a:latin typeface="Montserrat" panose="00000500000000000000" pitchFamily="2" charset="0"/>
              </a:rPr>
              <a:t> pour </a:t>
            </a:r>
            <a:r>
              <a:rPr lang="en-US" sz="2000" dirty="0" err="1">
                <a:latin typeface="Montserrat" panose="00000500000000000000" pitchFamily="2" charset="0"/>
              </a:rPr>
              <a:t>l’entreprise</a:t>
            </a:r>
            <a:r>
              <a:rPr lang="en-US" sz="2000" dirty="0">
                <a:latin typeface="Montserrat" panose="00000500000000000000" pitchFamily="2" charset="0"/>
              </a:rPr>
              <a:t>. </a:t>
            </a:r>
          </a:p>
        </p:txBody>
      </p:sp>
      <p:pic>
        <p:nvPicPr>
          <p:cNvPr id="9" name="Picture 3" descr="Many question marks on black background">
            <a:extLst>
              <a:ext uri="{FF2B5EF4-FFF2-40B4-BE49-F238E27FC236}">
                <a16:creationId xmlns:a16="http://schemas.microsoft.com/office/drawing/2014/main" id="{D16D3828-F2CE-4594-831D-27BB13F06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26" b="9151"/>
          <a:stretch/>
        </p:blipFill>
        <p:spPr>
          <a:xfrm>
            <a:off x="5162550" y="0"/>
            <a:ext cx="7026402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pic>
        <p:nvPicPr>
          <p:cNvPr id="13" name="Picture 3" descr="Trois fléchettes dans le mille">
            <a:extLst>
              <a:ext uri="{FF2B5EF4-FFF2-40B4-BE49-F238E27FC236}">
                <a16:creationId xmlns:a16="http://schemas.microsoft.com/office/drawing/2014/main" id="{65EC7BC5-9B4F-4E32-B970-6F7D1B8A39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18" r="-1" b="11251"/>
          <a:stretch/>
        </p:blipFill>
        <p:spPr>
          <a:xfrm>
            <a:off x="4901268" y="3055043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3D08D3F-0549-43E8-87CD-5BF1DE36DB09}"/>
              </a:ext>
            </a:extLst>
          </p:cNvPr>
          <p:cNvSpPr txBox="1"/>
          <p:nvPr/>
        </p:nvSpPr>
        <p:spPr>
          <a:xfrm>
            <a:off x="0" y="4208920"/>
            <a:ext cx="110013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400" b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Objectifs</a:t>
            </a:r>
            <a:r>
              <a:rPr lang="fr-FR" sz="2400" dirty="0">
                <a:solidFill>
                  <a:srgbClr val="000000"/>
                </a:solidFill>
                <a:latin typeface="Montserrat" panose="00000500000000000000" pitchFamily="2" charset="0"/>
              </a:rPr>
              <a:t> : Répondre à ces questions </a:t>
            </a:r>
          </a:p>
          <a:p>
            <a:pPr algn="l"/>
            <a:endParaRPr lang="fr-FR" sz="2400" b="0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fr-FR" sz="20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Quels sont les pays avec un fort potentiel de clients pour nos services ?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fr-FR" sz="20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Pour chacun de ces pays, quelle sera l’évolution de ce potentiel de clients ?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fr-FR" sz="20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Dans quels pays l'entreprise doit-elle opérer en priorité ?</a:t>
            </a:r>
          </a:p>
          <a:p>
            <a:endParaRPr lang="fr-FR" sz="2400" dirty="0">
              <a:latin typeface="Montserrat" panose="00000500000000000000" pitchFamily="2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C921E7-001A-4EBF-8919-F4892CB0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234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8E67B6B-E41F-4D6A-8D6A-F5B09EA05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4549" b="23628"/>
          <a:stretch/>
        </p:blipFill>
        <p:spPr>
          <a:xfrm>
            <a:off x="328507" y="206593"/>
            <a:ext cx="3591598" cy="30673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BE50BF7-AEE7-4AC6-B7AF-AD3B8B109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" y="3541520"/>
            <a:ext cx="12205339" cy="2351279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725B4511-B279-4D95-A1C6-2A0A09B0619E}"/>
              </a:ext>
            </a:extLst>
          </p:cNvPr>
          <p:cNvSpPr txBox="1"/>
          <p:nvPr/>
        </p:nvSpPr>
        <p:spPr>
          <a:xfrm>
            <a:off x="3609975" y="1740273"/>
            <a:ext cx="7548562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  <a:ea typeface="+mj-ea"/>
                <a:cs typeface="+mj-cs"/>
              </a:rPr>
              <a:t>Présentation</a:t>
            </a: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  <a:ea typeface="+mj-ea"/>
                <a:cs typeface="+mj-cs"/>
              </a:rPr>
              <a:t> Générale du Dataset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91042D2-EE3B-4EE0-BE86-66EF77ED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055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D4227D8-8289-4E50-95E8-2E2E55D74A3C}"/>
              </a:ext>
            </a:extLst>
          </p:cNvPr>
          <p:cNvSpPr txBox="1"/>
          <p:nvPr/>
        </p:nvSpPr>
        <p:spPr>
          <a:xfrm>
            <a:off x="609600" y="314325"/>
            <a:ext cx="308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Sommaire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B401C1-BB4B-4857-BA0E-56DEBE9A08FE}"/>
              </a:ext>
            </a:extLst>
          </p:cNvPr>
          <p:cNvSpPr txBox="1"/>
          <p:nvPr/>
        </p:nvSpPr>
        <p:spPr>
          <a:xfrm>
            <a:off x="333374" y="1497747"/>
            <a:ext cx="110966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fr-FR" b="0" i="0" dirty="0">
              <a:effectLst/>
              <a:latin typeface="Montserrat" panose="00000500000000000000" pitchFamily="2" charset="0"/>
            </a:endParaRPr>
          </a:p>
          <a:p>
            <a:pPr algn="l"/>
            <a:r>
              <a:rPr lang="fr-FR" b="0" i="0" dirty="0">
                <a:effectLst/>
                <a:latin typeface="Montserrat" panose="00000500000000000000" pitchFamily="2" charset="0"/>
              </a:rPr>
              <a:t> </a:t>
            </a:r>
          </a:p>
          <a:p>
            <a:pPr algn="l"/>
            <a:endParaRPr lang="fr-FR" b="0" i="0" dirty="0">
              <a:effectLst/>
              <a:latin typeface="Montserrat" panose="00000500000000000000" pitchFamily="2" charset="0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3AE923A-75B3-4F1C-97DF-D08E0F140C57}"/>
              </a:ext>
            </a:extLst>
          </p:cNvPr>
          <p:cNvSpPr/>
          <p:nvPr/>
        </p:nvSpPr>
        <p:spPr>
          <a:xfrm>
            <a:off x="764159" y="2818360"/>
            <a:ext cx="3770045" cy="1463636"/>
          </a:xfrm>
          <a:custGeom>
            <a:avLst/>
            <a:gdLst>
              <a:gd name="connsiteX0" fmla="*/ 0 w 3770045"/>
              <a:gd name="connsiteY0" fmla="*/ 0 h 1463636"/>
              <a:gd name="connsiteX1" fmla="*/ 3038227 w 3770045"/>
              <a:gd name="connsiteY1" fmla="*/ 0 h 1463636"/>
              <a:gd name="connsiteX2" fmla="*/ 3770045 w 3770045"/>
              <a:gd name="connsiteY2" fmla="*/ 731818 h 1463636"/>
              <a:gd name="connsiteX3" fmla="*/ 3038227 w 3770045"/>
              <a:gd name="connsiteY3" fmla="*/ 1463636 h 1463636"/>
              <a:gd name="connsiteX4" fmla="*/ 0 w 3770045"/>
              <a:gd name="connsiteY4" fmla="*/ 1463636 h 1463636"/>
              <a:gd name="connsiteX5" fmla="*/ 731818 w 3770045"/>
              <a:gd name="connsiteY5" fmla="*/ 731818 h 1463636"/>
              <a:gd name="connsiteX6" fmla="*/ 0 w 3770045"/>
              <a:gd name="connsiteY6" fmla="*/ 0 h 146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70045" h="1463636">
                <a:moveTo>
                  <a:pt x="0" y="0"/>
                </a:moveTo>
                <a:lnTo>
                  <a:pt x="3038227" y="0"/>
                </a:lnTo>
                <a:lnTo>
                  <a:pt x="3770045" y="731818"/>
                </a:lnTo>
                <a:lnTo>
                  <a:pt x="3038227" y="1463636"/>
                </a:lnTo>
                <a:lnTo>
                  <a:pt x="0" y="1463636"/>
                </a:lnTo>
                <a:lnTo>
                  <a:pt x="731818" y="7318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1828" tIns="26670" rIns="758488" bIns="2667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b="1" i="0" kern="1200" dirty="0">
                <a:effectLst/>
                <a:latin typeface="Montserrat" panose="00000500000000000000" pitchFamily="2" charset="0"/>
              </a:rPr>
              <a:t>1- Problématique et présentation du jeu de données</a:t>
            </a:r>
            <a:endParaRPr lang="fr-FR" sz="2000" b="1" kern="1200" dirty="0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0C5FCCD1-48E1-4C12-B557-045ED339C72A}"/>
              </a:ext>
            </a:extLst>
          </p:cNvPr>
          <p:cNvSpPr/>
          <p:nvPr/>
        </p:nvSpPr>
        <p:spPr>
          <a:xfrm>
            <a:off x="4306655" y="2787764"/>
            <a:ext cx="3828753" cy="1524829"/>
          </a:xfrm>
          <a:custGeom>
            <a:avLst/>
            <a:gdLst>
              <a:gd name="connsiteX0" fmla="*/ 0 w 3828753"/>
              <a:gd name="connsiteY0" fmla="*/ 0 h 1524829"/>
              <a:gd name="connsiteX1" fmla="*/ 3066339 w 3828753"/>
              <a:gd name="connsiteY1" fmla="*/ 0 h 1524829"/>
              <a:gd name="connsiteX2" fmla="*/ 3828753 w 3828753"/>
              <a:gd name="connsiteY2" fmla="*/ 762415 h 1524829"/>
              <a:gd name="connsiteX3" fmla="*/ 3066339 w 3828753"/>
              <a:gd name="connsiteY3" fmla="*/ 1524829 h 1524829"/>
              <a:gd name="connsiteX4" fmla="*/ 0 w 3828753"/>
              <a:gd name="connsiteY4" fmla="*/ 1524829 h 1524829"/>
              <a:gd name="connsiteX5" fmla="*/ 762415 w 3828753"/>
              <a:gd name="connsiteY5" fmla="*/ 762415 h 1524829"/>
              <a:gd name="connsiteX6" fmla="*/ 0 w 3828753"/>
              <a:gd name="connsiteY6" fmla="*/ 0 h 152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8753" h="1524829">
                <a:moveTo>
                  <a:pt x="0" y="0"/>
                </a:moveTo>
                <a:lnTo>
                  <a:pt x="3066339" y="0"/>
                </a:lnTo>
                <a:lnTo>
                  <a:pt x="3828753" y="762415"/>
                </a:lnTo>
                <a:lnTo>
                  <a:pt x="3066339" y="1524829"/>
                </a:lnTo>
                <a:lnTo>
                  <a:pt x="0" y="1524829"/>
                </a:lnTo>
                <a:lnTo>
                  <a:pt x="762415" y="7624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4900445"/>
              <a:satOff val="-20388"/>
              <a:lumOff val="4804"/>
              <a:alphaOff val="0"/>
            </a:schemeClr>
          </a:fillRef>
          <a:effectRef idx="3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2425" tIns="26670" rIns="789084" bIns="2667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b="1" kern="1200" dirty="0">
                <a:solidFill>
                  <a:srgbClr val="C00000"/>
                </a:solidFill>
                <a:latin typeface="Montserrat" panose="00000500000000000000" pitchFamily="2" charset="0"/>
              </a:rPr>
              <a:t>2-</a:t>
            </a:r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b="1" kern="1200" dirty="0">
                <a:solidFill>
                  <a:srgbClr val="C00000"/>
                </a:solidFill>
                <a:latin typeface="Montserrat" panose="00000500000000000000" pitchFamily="2" charset="0"/>
              </a:rPr>
              <a:t>A</a:t>
            </a:r>
            <a:r>
              <a:rPr lang="fr-FR" sz="2000" b="1" i="0" kern="1200" dirty="0">
                <a:solidFill>
                  <a:srgbClr val="C00000"/>
                </a:solidFill>
                <a:effectLst/>
                <a:latin typeface="Montserrat" panose="00000500000000000000" pitchFamily="2" charset="0"/>
              </a:rPr>
              <a:t>nalyse pré-exploratoire du jeu de données </a:t>
            </a:r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2000" b="1" kern="1200" dirty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B7F21D96-4132-4537-A8D8-FFBF6A0A5F9B}"/>
              </a:ext>
            </a:extLst>
          </p:cNvPr>
          <p:cNvSpPr/>
          <p:nvPr/>
        </p:nvSpPr>
        <p:spPr>
          <a:xfrm>
            <a:off x="7907859" y="2741248"/>
            <a:ext cx="3300906" cy="1617861"/>
          </a:xfrm>
          <a:custGeom>
            <a:avLst/>
            <a:gdLst>
              <a:gd name="connsiteX0" fmla="*/ 0 w 3300906"/>
              <a:gd name="connsiteY0" fmla="*/ 0 h 1617861"/>
              <a:gd name="connsiteX1" fmla="*/ 2491976 w 3300906"/>
              <a:gd name="connsiteY1" fmla="*/ 0 h 1617861"/>
              <a:gd name="connsiteX2" fmla="*/ 3300906 w 3300906"/>
              <a:gd name="connsiteY2" fmla="*/ 808931 h 1617861"/>
              <a:gd name="connsiteX3" fmla="*/ 2491976 w 3300906"/>
              <a:gd name="connsiteY3" fmla="*/ 1617861 h 1617861"/>
              <a:gd name="connsiteX4" fmla="*/ 0 w 3300906"/>
              <a:gd name="connsiteY4" fmla="*/ 1617861 h 1617861"/>
              <a:gd name="connsiteX5" fmla="*/ 808931 w 3300906"/>
              <a:gd name="connsiteY5" fmla="*/ 808931 h 1617861"/>
              <a:gd name="connsiteX6" fmla="*/ 0 w 3300906"/>
              <a:gd name="connsiteY6" fmla="*/ 0 h 161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00906" h="1617861">
                <a:moveTo>
                  <a:pt x="0" y="0"/>
                </a:moveTo>
                <a:lnTo>
                  <a:pt x="2491976" y="0"/>
                </a:lnTo>
                <a:lnTo>
                  <a:pt x="3300906" y="808931"/>
                </a:lnTo>
                <a:lnTo>
                  <a:pt x="2491976" y="1617861"/>
                </a:lnTo>
                <a:lnTo>
                  <a:pt x="0" y="1617861"/>
                </a:lnTo>
                <a:lnTo>
                  <a:pt x="808931" y="8089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9800891"/>
              <a:satOff val="-40777"/>
              <a:lumOff val="9608"/>
              <a:alphaOff val="0"/>
            </a:schemeClr>
          </a:fillRef>
          <a:effectRef idx="3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8941" tIns="26670" rIns="835600" bIns="2667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000" b="1" kern="1200" dirty="0">
                <a:latin typeface="Montserrat" panose="00000500000000000000" pitchFamily="2" charset="0"/>
              </a:rPr>
              <a:t>3-C</a:t>
            </a:r>
            <a:r>
              <a:rPr lang="fr-FR" sz="2000" b="1" i="0" kern="1200" dirty="0">
                <a:effectLst/>
                <a:latin typeface="Montserrat" panose="00000500000000000000" pitchFamily="2" charset="0"/>
              </a:rPr>
              <a:t>onclusion</a:t>
            </a:r>
            <a:endParaRPr lang="fr-FR" sz="2000" b="1" kern="1200" dirty="0"/>
          </a:p>
        </p:txBody>
      </p:sp>
      <p:pic>
        <p:nvPicPr>
          <p:cNvPr id="9" name="Picture 2" descr="OpenClassrooms — Wikipédia">
            <a:extLst>
              <a:ext uri="{FF2B5EF4-FFF2-40B4-BE49-F238E27FC236}">
                <a16:creationId xmlns:a16="http://schemas.microsoft.com/office/drawing/2014/main" id="{DDB2157B-75FE-4E76-B10B-9CC4A7E3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800" y="95856"/>
            <a:ext cx="1960879" cy="196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64BF98D-A14B-46A1-81AB-D15E51D16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64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683C26A-6D07-45AC-BB06-4014FF5BA92F}"/>
              </a:ext>
            </a:extLst>
          </p:cNvPr>
          <p:cNvSpPr txBox="1"/>
          <p:nvPr/>
        </p:nvSpPr>
        <p:spPr>
          <a:xfrm>
            <a:off x="514349" y="482664"/>
            <a:ext cx="10972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Montserrat" panose="00000500000000000000" pitchFamily="2" charset="0"/>
              </a:rPr>
              <a:t>Dataset</a:t>
            </a:r>
            <a:r>
              <a:rPr lang="fr-FR" dirty="0">
                <a:latin typeface="Montserrat" panose="00000500000000000000" pitchFamily="2" charset="0"/>
              </a:rPr>
              <a:t> principal contenant la plupart des données qui sont utiles à notre analyse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91728BD-2A69-4650-89E0-6F05737BCC69}"/>
              </a:ext>
            </a:extLst>
          </p:cNvPr>
          <p:cNvSpPr txBox="1"/>
          <p:nvPr/>
        </p:nvSpPr>
        <p:spPr>
          <a:xfrm>
            <a:off x="400049" y="74440"/>
            <a:ext cx="5343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Description du fichier </a:t>
            </a:r>
            <a:r>
              <a:rPr lang="fr-FR" sz="20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EdStatsData</a:t>
            </a:r>
            <a:endParaRPr lang="fr-FR" sz="2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54993B-D2DE-4B26-AFCC-96C390D67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1492069"/>
            <a:ext cx="9677400" cy="4797192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F970CA1-2A1E-4C8E-B0BB-93770640422E}"/>
              </a:ext>
            </a:extLst>
          </p:cNvPr>
          <p:cNvCxnSpPr/>
          <p:nvPr/>
        </p:nvCxnSpPr>
        <p:spPr>
          <a:xfrm>
            <a:off x="3805238" y="1268335"/>
            <a:ext cx="8181974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F03D5D4-7E2B-447B-B03C-E111FF66081A}"/>
              </a:ext>
            </a:extLst>
          </p:cNvPr>
          <p:cNvCxnSpPr>
            <a:cxnSpLocks/>
          </p:cNvCxnSpPr>
          <p:nvPr/>
        </p:nvCxnSpPr>
        <p:spPr>
          <a:xfrm>
            <a:off x="2190750" y="1785193"/>
            <a:ext cx="0" cy="464418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3119F581-A648-4CAC-8BDC-D98C52AA4989}"/>
              </a:ext>
            </a:extLst>
          </p:cNvPr>
          <p:cNvSpPr txBox="1"/>
          <p:nvPr/>
        </p:nvSpPr>
        <p:spPr>
          <a:xfrm>
            <a:off x="7667625" y="899003"/>
            <a:ext cx="641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5">
                    <a:lumMod val="75000"/>
                  </a:schemeClr>
                </a:solidFill>
                <a:latin typeface="Montserrat" panose="00000500000000000000" pitchFamily="2" charset="0"/>
              </a:rPr>
              <a:t>70 colonnes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863ACAB-A081-4E3B-AEE5-E9486D6931E1}"/>
              </a:ext>
            </a:extLst>
          </p:cNvPr>
          <p:cNvSpPr txBox="1"/>
          <p:nvPr/>
        </p:nvSpPr>
        <p:spPr>
          <a:xfrm rot="16200000">
            <a:off x="-562213" y="1914526"/>
            <a:ext cx="488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Montserrat" panose="00000500000000000000" pitchFamily="2" charset="0"/>
                <a:cs typeface="Courier New" panose="02070309020205020404" pitchFamily="49" charset="0"/>
              </a:rPr>
              <a:t>886930 lignes</a:t>
            </a:r>
            <a:endParaRPr lang="fr-FR" dirty="0">
              <a:solidFill>
                <a:schemeClr val="accent5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EA9CE6B-60CA-4804-8B15-9C42B0E1E99E}"/>
              </a:ext>
            </a:extLst>
          </p:cNvPr>
          <p:cNvSpPr/>
          <p:nvPr/>
        </p:nvSpPr>
        <p:spPr>
          <a:xfrm>
            <a:off x="1696303" y="2528766"/>
            <a:ext cx="369313" cy="23336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FCF6B00-2F57-422E-88F6-9A829D6A7934}"/>
              </a:ext>
            </a:extLst>
          </p:cNvPr>
          <p:cNvSpPr txBox="1"/>
          <p:nvPr/>
        </p:nvSpPr>
        <p:spPr>
          <a:xfrm>
            <a:off x="204788" y="5040799"/>
            <a:ext cx="2769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242 régions et pays </a:t>
            </a:r>
          </a:p>
          <a:p>
            <a:r>
              <a:rPr lang="fr-FR" dirty="0">
                <a:solidFill>
                  <a:srgbClr val="C00000"/>
                </a:solidFill>
              </a:rPr>
              <a:t>3665 indicateurs</a:t>
            </a:r>
          </a:p>
          <a:p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C149F6D-EB63-4D98-A288-8FE4312E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06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8A04FC83-DB63-44FF-99DF-32F22248A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197"/>
            <a:ext cx="12192000" cy="5211606"/>
          </a:xfrm>
          <a:prstGeom prst="rect">
            <a:avLst/>
          </a:prstGeom>
        </p:spPr>
      </p:pic>
      <p:sp>
        <p:nvSpPr>
          <p:cNvPr id="30" name="Flèche : haut 29">
            <a:extLst>
              <a:ext uri="{FF2B5EF4-FFF2-40B4-BE49-F238E27FC236}">
                <a16:creationId xmlns:a16="http://schemas.microsoft.com/office/drawing/2014/main" id="{C294F3A4-0561-499C-BC15-D1259CF86EB0}"/>
              </a:ext>
            </a:extLst>
          </p:cNvPr>
          <p:cNvSpPr/>
          <p:nvPr/>
        </p:nvSpPr>
        <p:spPr>
          <a:xfrm rot="10800000">
            <a:off x="7972425" y="1295400"/>
            <a:ext cx="209551" cy="887730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E2A5E6BD-3064-480A-B3FF-6BF3E1D642DE}"/>
              </a:ext>
            </a:extLst>
          </p:cNvPr>
          <p:cNvSpPr/>
          <p:nvPr/>
        </p:nvSpPr>
        <p:spPr>
          <a:xfrm>
            <a:off x="7943850" y="4762500"/>
            <a:ext cx="209550" cy="381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8F65C71-6D63-4397-942B-F4A292AF489A}"/>
              </a:ext>
            </a:extLst>
          </p:cNvPr>
          <p:cNvSpPr txBox="1"/>
          <p:nvPr/>
        </p:nvSpPr>
        <p:spPr>
          <a:xfrm>
            <a:off x="104775" y="453865"/>
            <a:ext cx="532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Montserrat" panose="00000500000000000000" pitchFamily="2" charset="0"/>
              </a:rPr>
              <a:t>Taux global des valeurs manquantes : ~ 86% 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85C74C1-F9EC-46F2-A889-7D004E951CC7}"/>
              </a:ext>
            </a:extLst>
          </p:cNvPr>
          <p:cNvSpPr txBox="1"/>
          <p:nvPr/>
        </p:nvSpPr>
        <p:spPr>
          <a:xfrm>
            <a:off x="400049" y="74440"/>
            <a:ext cx="5343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</a:rPr>
              <a:t>Nettoyage des données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F059605-2B7C-485A-8D75-4FCD2B636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D11D-DD9B-4C9C-92E3-BA2FBF28BA1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92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2523</TotalTime>
  <Words>1012</Words>
  <Application>Microsoft Office PowerPoint</Application>
  <PresentationFormat>Grand écran</PresentationFormat>
  <Paragraphs>201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Helvetica Neue</vt:lpstr>
      <vt:lpstr>Montserrat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Sabrine BETTAIEB</dc:creator>
  <cp:lastModifiedBy>Sabrine BETTAIEB</cp:lastModifiedBy>
  <cp:revision>3</cp:revision>
  <dcterms:created xsi:type="dcterms:W3CDTF">2021-12-10T19:13:39Z</dcterms:created>
  <dcterms:modified xsi:type="dcterms:W3CDTF">2022-01-12T19:12:51Z</dcterms:modified>
</cp:coreProperties>
</file>